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0"/>
  </p:notesMasterIdLst>
  <p:sldIdLst>
    <p:sldId id="323" r:id="rId2"/>
    <p:sldId id="257" r:id="rId3"/>
    <p:sldId id="256" r:id="rId4"/>
    <p:sldId id="258" r:id="rId5"/>
    <p:sldId id="325" r:id="rId6"/>
    <p:sldId id="259" r:id="rId7"/>
    <p:sldId id="260" r:id="rId8"/>
    <p:sldId id="261" r:id="rId9"/>
    <p:sldId id="327" r:id="rId10"/>
    <p:sldId id="328" r:id="rId11"/>
    <p:sldId id="262" r:id="rId12"/>
    <p:sldId id="324" r:id="rId13"/>
    <p:sldId id="329" r:id="rId14"/>
    <p:sldId id="263" r:id="rId15"/>
    <p:sldId id="264" r:id="rId16"/>
    <p:sldId id="330" r:id="rId17"/>
    <p:sldId id="331" r:id="rId18"/>
    <p:sldId id="332" r:id="rId19"/>
    <p:sldId id="265" r:id="rId20"/>
    <p:sldId id="333" r:id="rId21"/>
    <p:sldId id="266" r:id="rId22"/>
    <p:sldId id="334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  <p:sldId id="313" r:id="rId70"/>
    <p:sldId id="314" r:id="rId71"/>
    <p:sldId id="315" r:id="rId72"/>
    <p:sldId id="316" r:id="rId73"/>
    <p:sldId id="317" r:id="rId74"/>
    <p:sldId id="318" r:id="rId75"/>
    <p:sldId id="319" r:id="rId76"/>
    <p:sldId id="320" r:id="rId77"/>
    <p:sldId id="321" r:id="rId78"/>
    <p:sldId id="322" r:id="rId79"/>
  </p:sldIdLst>
  <p:sldSz cx="10058400" cy="7772400"/>
  <p:notesSz cx="10058400" cy="7772400"/>
  <p:embeddedFontLst>
    <p:embeddedFont>
      <p:font typeface="Arial" panose="020B0604020202020204" pitchFamily="34" charset="0"/>
      <p:regular r:id="rId81"/>
      <p:bold r:id="rId82"/>
      <p:italic r:id="rId83"/>
    </p:embeddedFont>
    <p:embeddedFont>
      <p:font typeface="Calibri" panose="020F0502020204030204" pitchFamily="34" charset="0"/>
      <p:regular r:id="rId84"/>
      <p:bold r:id="rId85"/>
      <p:italic r:id="rId86"/>
      <p:boldItalic r:id="rId87"/>
    </p:embeddedFont>
    <p:embeddedFont>
      <p:font typeface="Cambria Math" panose="02040503050406030204" pitchFamily="18" charset="0"/>
      <p:regular r:id="rId88"/>
    </p:embeddedFont>
    <p:embeddedFont>
      <p:font typeface="Symbol" panose="05050102010706020507" pitchFamily="18" charset="2"/>
      <p:regular r:id="rId89"/>
    </p:embeddedFont>
    <p:embeddedFont>
      <p:font typeface="Times New Roman" panose="02020603050405020304" pitchFamily="18" charset="0"/>
      <p:regular r:id="rId90"/>
    </p:embeddedFont>
    <p:embeddedFont>
      <p:font typeface="Wingdings" panose="05000000000000000000" pitchFamily="2" charset="2"/>
      <p:regular r:id="rId9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 varScale="1">
        <p:scale>
          <a:sx n="59" d="100"/>
          <a:sy n="59" d="100"/>
        </p:scale>
        <p:origin x="1356" y="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10.fntdata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FFEB49-B1C6-462F-BADE-2356727994B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E494C4-1904-4CD3-A2C1-072AD4A7AD1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B58D38-A898-4AD2-8548-138D3A4AE0C1}" type="datetimeFigureOut">
              <a:rPr lang="en-IN" smtClean="0"/>
              <a:t>12-11-2021</a:t>
            </a:fld>
            <a:endParaRPr lang="en-IN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785D830-85BC-4CFC-8714-C4385BD2C7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0EB5ACC-4EDD-42EC-BC5E-C6B0266C8B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7567B6-5E42-4E2A-903D-40EEC9D2D57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579ABA-2F5C-4CC2-8AF6-24ED747885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697538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94311C-A820-43A4-B104-14484AC7751F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925CA-E827-40BD-8BA4-15909B6F91DD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8787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925CA-E827-40BD-8BA4-15909B6F91DD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5471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925CA-E827-40BD-8BA4-15909B6F91DD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1633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925CA-E827-40BD-8BA4-15909B6F91DD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467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109721" y="728726"/>
            <a:ext cx="3838956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203190" y="2050795"/>
            <a:ext cx="3846195" cy="4451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10765" y="728726"/>
            <a:ext cx="5436869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09750" y="3486150"/>
            <a:ext cx="6772275" cy="1884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931667" y="7069783"/>
            <a:ext cx="4271645" cy="139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5957" y="249955"/>
            <a:ext cx="8706485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pc="-5" dirty="0"/>
              <a:t>The Medium Access Control Sublayer</a:t>
            </a:r>
            <a:br>
              <a:rPr lang="en-US" spc="-5" dirty="0"/>
            </a:br>
            <a:r>
              <a:rPr lang="en-IN" spc="-5" dirty="0">
                <a:solidFill>
                  <a:srgbClr val="7E7E7E"/>
                </a:solidFill>
              </a:rPr>
              <a:t>Chapter</a:t>
            </a:r>
            <a:r>
              <a:rPr lang="en-IN" spc="-15" dirty="0">
                <a:solidFill>
                  <a:srgbClr val="7E7E7E"/>
                </a:solidFill>
              </a:rPr>
              <a:t> </a:t>
            </a:r>
            <a:r>
              <a:rPr lang="en-IN" dirty="0">
                <a:solidFill>
                  <a:srgbClr val="7E7E7E"/>
                </a:solidFill>
              </a:rPr>
              <a:t>4</a:t>
            </a:r>
            <a:br>
              <a:rPr lang="en-IN" dirty="0"/>
            </a:b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28601" y="1434768"/>
            <a:ext cx="9372599" cy="6337632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Networks links can be divided into two categories: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Point-to-point connections</a:t>
            </a:r>
          </a:p>
          <a:p>
            <a:pPr marL="1270000" lvl="2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WAN is point-to-point links 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Broadcast channels/multiaccess channels or random access channels</a:t>
            </a:r>
          </a:p>
          <a:p>
            <a:pPr marL="1270000" lvl="2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For fixed channel and traffic from 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users</a:t>
            </a:r>
            <a:endParaRPr lang="en-US" sz="2400" spc="-5" dirty="0">
              <a:latin typeface="Arial"/>
              <a:cs typeface="Arial"/>
            </a:endParaRPr>
          </a:p>
          <a:p>
            <a:pPr marL="1270000" lvl="2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Wireless is a broadcast channel</a:t>
            </a:r>
            <a:endParaRPr lang="en-US" sz="2400" spc="-5" dirty="0">
              <a:latin typeface="Arial"/>
              <a:cs typeface="Arial"/>
            </a:endParaRP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Analogy</a:t>
            </a:r>
          </a:p>
          <a:p>
            <a:pPr marL="1270000" lvl="2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Conference call with six people with different telephones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Medium access control sublayer is a sublayer in data link layer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Multi-access channels and LANs are closely related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So, we discuss about LANs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MAC sublayer </a:t>
            </a:r>
            <a:r>
              <a:rPr lang="en-IN" sz="2400" spc="-5">
                <a:latin typeface="Arial"/>
                <a:cs typeface="Arial"/>
              </a:rPr>
              <a:t>is the </a:t>
            </a:r>
            <a:r>
              <a:rPr lang="en-IN" sz="2400" spc="-5" dirty="0">
                <a:latin typeface="Arial"/>
                <a:cs typeface="Arial"/>
              </a:rPr>
              <a:t>bottom of the datalink layer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9112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9800" y="175633"/>
            <a:ext cx="56388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Efficiency of  Pure </a:t>
            </a:r>
            <a:r>
              <a:rPr dirty="0"/>
              <a:t>ALOHA</a:t>
            </a:r>
            <a:r>
              <a:rPr spc="-105" dirty="0"/>
              <a:t> 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463039" y="3259752"/>
            <a:ext cx="101600" cy="340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</a:pPr>
            <a:r>
              <a:rPr sz="2400" dirty="0">
                <a:latin typeface="Arial"/>
                <a:cs typeface="Arial"/>
              </a:rPr>
              <a:t>`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58F44CE-547C-4202-8A84-AAF7B39485BB}"/>
                  </a:ext>
                </a:extLst>
              </p:cNvPr>
              <p:cNvSpPr/>
              <p:nvPr/>
            </p:nvSpPr>
            <p:spPr>
              <a:xfrm>
                <a:off x="391728" y="947985"/>
                <a:ext cx="8980871" cy="68069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What fraction of frames escape collisions in chaotic situation?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Consider N users typing at the terminals, when the line is finished, user waits for the response.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Let “frame time” denote the time to transmit the frame.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Frame generation is modelled with a Poisson distribution with a mean of N frames per frame time  (https://en.wikipedia.org/wiki/Poisson_distribution)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If N &gt;1, user is generating frames higher rate than the channel can handle.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For reasonable throughput we expect that 0 &lt; N &lt; 1.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Station also generated retransmissions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Old and new frames are modeled by a Poisson distribution with a mean of G frames per frame time.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Clearly, G &gt;= N, So, at high load there will be many collisions.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Throughput= G*P</a:t>
                </a:r>
                <a:r>
                  <a:rPr lang="en-US" sz="1200" dirty="0"/>
                  <a:t>0</a:t>
                </a:r>
                <a:r>
                  <a:rPr lang="en-US" sz="2000" dirty="0"/>
                  <a:t> , </a:t>
                </a:r>
                <a:r>
                  <a:rPr lang="en-US" sz="2400" dirty="0"/>
                  <a:t>where P</a:t>
                </a:r>
                <a:r>
                  <a:rPr lang="en-US" sz="1400" dirty="0"/>
                  <a:t>0  </a:t>
                </a:r>
                <a:r>
                  <a:rPr lang="en-US" sz="2000" dirty="0"/>
                  <a:t>is the probability that a frame does </a:t>
                </a:r>
                <a:r>
                  <a:rPr lang="en-US" sz="2000" dirty="0" err="1"/>
                  <a:t>oot</a:t>
                </a:r>
                <a:r>
                  <a:rPr lang="en-US" sz="2000" dirty="0"/>
                  <a:t> suffer a collision.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Question: Under what conditions, the frame arrive undamaged?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probability that k frames are generated during the given frame time in which G frames are expected is given by Poisson distribution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 err="1"/>
                  <a:t>Pr</a:t>
                </a:r>
                <a:r>
                  <a:rPr lang="en-US" sz="2000" dirty="0"/>
                  <a:t>[k]=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endParaRPr lang="en-IN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IN" sz="2000" dirty="0"/>
                  <a:t>The probability of 0 frames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𝐺</m:t>
                        </m:r>
                      </m:sup>
                    </m:sSup>
                  </m:oMath>
                </a14:m>
                <a:endParaRPr lang="en-IN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2000" dirty="0"/>
                  <a:t>The probability of no frames being initiated during the entire vulnerable period is thus given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pt-B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pt-BR" sz="20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𝐺</m:t>
                        </m:r>
                      </m:sup>
                    </m:sSup>
                  </m:oMath>
                </a14:m>
                <a:r>
                  <a:rPr lang="en-IN" sz="2000" dirty="0"/>
                  <a:t>; Using S=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sz="2000" dirty="0"/>
                  <a:t>, we get S=G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𝐺</m:t>
                        </m:r>
                      </m:sup>
                    </m:sSup>
                  </m:oMath>
                </a14:m>
                <a:endParaRPr lang="en-IN" sz="20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58F44CE-547C-4202-8A84-AAF7B39485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28" y="947985"/>
                <a:ext cx="8980871" cy="6806928"/>
              </a:xfrm>
              <a:prstGeom prst="rect">
                <a:avLst/>
              </a:prstGeom>
              <a:blipFill>
                <a:blip r:embed="rId3"/>
                <a:stretch>
                  <a:fillRect l="-611" t="-538" r="-950" b="-7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5204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0" y="734824"/>
            <a:ext cx="2260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ALOHA</a:t>
            </a:r>
            <a:r>
              <a:rPr spc="-105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48941" y="1565149"/>
            <a:ext cx="7532370" cy="1198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2385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Collisions happen when other users transmit during </a:t>
            </a:r>
            <a:r>
              <a:rPr sz="2400" dirty="0">
                <a:latin typeface="Arial"/>
                <a:cs typeface="Arial"/>
              </a:rPr>
              <a:t>a  </a:t>
            </a:r>
            <a:r>
              <a:rPr sz="2400" spc="-5" dirty="0">
                <a:latin typeface="Arial"/>
                <a:cs typeface="Arial"/>
              </a:rPr>
              <a:t>vulnerable period that is twice the frame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time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Synchronizing senders to slots can reduce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collisions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0605" y="3276600"/>
            <a:ext cx="6829043" cy="367817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DDB61-3629-4EE9-A7D2-F57933212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Slotted ALOHA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DF730-D892-469C-BB90-826146741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5359" y="2013553"/>
            <a:ext cx="8702041" cy="44319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Divide the time into discrete intervals. Each interval corresponding to one frame.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Allow a special station to emit a  pip at the start of the each interval.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Station is not permitted to send at any time. It has to wait for the slot.</a:t>
            </a:r>
          </a:p>
          <a:p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575399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3839" y="163141"/>
            <a:ext cx="66294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Efficiency of  Slotted  </a:t>
            </a:r>
            <a:r>
              <a:rPr dirty="0"/>
              <a:t>ALOHA</a:t>
            </a:r>
            <a:r>
              <a:rPr spc="-105" dirty="0"/>
              <a:t> 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463039" y="3259752"/>
            <a:ext cx="101600" cy="340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</a:pPr>
            <a:r>
              <a:rPr sz="2400" dirty="0">
                <a:latin typeface="Arial"/>
                <a:cs typeface="Arial"/>
              </a:rPr>
              <a:t>`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58F44CE-547C-4202-8A84-AAF7B39485BB}"/>
                  </a:ext>
                </a:extLst>
              </p:cNvPr>
              <p:cNvSpPr/>
              <p:nvPr/>
            </p:nvSpPr>
            <p:spPr>
              <a:xfrm>
                <a:off x="391728" y="947985"/>
                <a:ext cx="8980871" cy="52833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 Slotted ALOHA, in contrast to Pure ALOHA, a station is not permitted to send whenever user types a line,  it is required to wait for the beginning of the next slot. This halves the vulnerability period.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probability  of no other traffic during the same slot as our test frame is there is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sup>
                    </m:sSup>
                  </m:oMath>
                </a14:m>
                <a:r>
                  <a:rPr lang="en-US" sz="2400" dirty="0"/>
                  <a:t>, which leads to S=G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Slotted ALOHA peaks at G=1, the throughout is 1/e= about 0.368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probability of a transmission requiring  exactly k attempts (i.e., k-1 collisions and one success)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sup>
                    </m:sSup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expected number of retransmissions, E, per line types at a terminal is them</a:t>
                </a:r>
              </a:p>
              <a:p>
                <a:pPr lvl="1"/>
                <a:r>
                  <a:rPr lang="en-US" sz="2400" dirty="0"/>
                  <a:t>E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nary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p>
                            </m:s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small increase in the channel load can drastically reduce the performance.</a:t>
                </a: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58F44CE-547C-4202-8A84-AAF7B39485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28" y="947985"/>
                <a:ext cx="8980871" cy="5283369"/>
              </a:xfrm>
              <a:prstGeom prst="rect">
                <a:avLst/>
              </a:prstGeom>
              <a:blipFill>
                <a:blip r:embed="rId3"/>
                <a:stretch>
                  <a:fillRect l="-883" t="-924" b="-24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8049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98646" y="728726"/>
            <a:ext cx="2260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ALOHA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883156"/>
            <a:ext cx="7409180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Slotted ALOHA is twice as efficient as pure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ALOHA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Low load wastes slots, high loads causes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collisions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Efficiency up to 1/e (37%) for random traffic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models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4083" y="3429000"/>
            <a:ext cx="7552943" cy="3276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8700" y="533400"/>
            <a:ext cx="80010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Carrier Sense Multiple Access (</a:t>
            </a:r>
            <a:r>
              <a:rPr spc="-5" dirty="0"/>
              <a:t>CSMA</a:t>
            </a:r>
            <a:r>
              <a:rPr lang="en-US" spc="-95" dirty="0"/>
              <a:t>)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09962" y="1472896"/>
            <a:ext cx="8438838" cy="3844642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CSMA</a:t>
            </a:r>
            <a:r>
              <a:rPr lang="en-US" sz="2400" spc="-5" dirty="0">
                <a:latin typeface="Arial"/>
                <a:cs typeface="Arial"/>
              </a:rPr>
              <a:t> (Carrier Sense Multiple Access)</a:t>
            </a:r>
            <a:r>
              <a:rPr sz="2400" spc="-5" dirty="0">
                <a:latin typeface="Arial"/>
                <a:cs typeface="Arial"/>
              </a:rPr>
              <a:t> improves on ALOHA by sensing the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channel!</a:t>
            </a:r>
            <a:endParaRPr lang="en-US" sz="24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User doesn’t send if it senses someone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else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0000FF"/>
              </a:buClr>
              <a:buFont typeface="Arial"/>
              <a:buChar char="•"/>
            </a:pPr>
            <a:endParaRPr sz="27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0000FF"/>
              </a:buClr>
              <a:buFont typeface="Arial"/>
              <a:buChar char="•"/>
            </a:pPr>
            <a:endParaRPr sz="2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Variations on what to do if the channel is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busy: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1-persistent (greedy) sends as soon as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idle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Nonpersistent waits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random time then tries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again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p-persistent sends with probability </a:t>
            </a:r>
            <a:r>
              <a:rPr sz="2400" dirty="0">
                <a:latin typeface="Arial"/>
                <a:cs typeface="Arial"/>
              </a:rPr>
              <a:t>p </a:t>
            </a:r>
            <a:r>
              <a:rPr sz="2400" spc="-5" dirty="0">
                <a:latin typeface="Arial"/>
                <a:cs typeface="Arial"/>
              </a:rPr>
              <a:t>when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idle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8700" y="533400"/>
            <a:ext cx="80010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1-Persistent </a:t>
            </a:r>
            <a:r>
              <a:rPr spc="-5" dirty="0"/>
              <a:t>CSMA</a:t>
            </a:r>
            <a:r>
              <a:rPr lang="en-US" spc="-5" dirty="0"/>
              <a:t> Protocol 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09962" y="1472896"/>
            <a:ext cx="8438838" cy="4308872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When a station has data to send, it listens to the channel</a:t>
            </a: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If the channel is idle, the station sends the data</a:t>
            </a: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If the channel is busy, the station waits until it becomes idle.</a:t>
            </a: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If the collision occurs,  the station waits for random amount of time  and starts over again.</a:t>
            </a: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It is called 1-persistent, because, the station transmits with a probability of 1 when it finds the channel idle.</a:t>
            </a: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Issues: when two stations ready, collisions occur, if they are not so impatient. </a:t>
            </a:r>
            <a:endParaRPr sz="27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0000FF"/>
              </a:buClr>
              <a:buFont typeface="Arial"/>
              <a:buChar char="•"/>
            </a:pPr>
            <a:endParaRPr sz="2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8184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8700" y="533400"/>
            <a:ext cx="80010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Nonpersistent </a:t>
            </a:r>
            <a:r>
              <a:rPr spc="-5" dirty="0"/>
              <a:t>CSMA</a:t>
            </a:r>
            <a:r>
              <a:rPr lang="en-US" spc="-5" dirty="0"/>
              <a:t> Protocol 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09962" y="1472896"/>
            <a:ext cx="8438838" cy="393954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Attempt has been made to be less greedy than 1-persistent</a:t>
            </a: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When a station has data to send, it listens to the channel</a:t>
            </a: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If the channel is idle, the station sends the data</a:t>
            </a: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If the channel is busy, 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the station does not make effort to seize it immediately after detecting the end of transmission. Instead, it waits for random period of time and repeats the algorithm</a:t>
            </a: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Advantages: It has better utilization than 1-persistent CSMA </a:t>
            </a:r>
            <a:endParaRPr sz="27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0000FF"/>
              </a:buClr>
              <a:buFont typeface="Arial"/>
              <a:buChar char="•"/>
            </a:pPr>
            <a:endParaRPr sz="2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2543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8700" y="533400"/>
            <a:ext cx="80010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p-persistent </a:t>
            </a:r>
            <a:r>
              <a:rPr spc="-5" dirty="0"/>
              <a:t>CSMA</a:t>
            </a:r>
            <a:r>
              <a:rPr lang="en-US" spc="-5" dirty="0"/>
              <a:t> Protocol 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09962" y="1472896"/>
            <a:ext cx="8438838" cy="5047536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Applies to slotted channels</a:t>
            </a: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When a station has data to send, it listens to the channel</a:t>
            </a: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If the channel is idle, the station sends the data with probability p. With a probability q=1-p, it defers until the next slot. If that slot is idle it either transmits or defers  with probability p and q. this step repeats until either the frame has transmitted or other station has begun transmitting.</a:t>
            </a: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If the slot is busy, it considers as a Collison, that it, it waits for random time and starts again.</a:t>
            </a: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 If the station initially senses that the slot is busy</a:t>
            </a:r>
            <a:r>
              <a:rPr lang="en-US" sz="2400" spc="-5">
                <a:latin typeface="Arial"/>
                <a:cs typeface="Arial"/>
              </a:rPr>
              <a:t>, it </a:t>
            </a:r>
            <a:r>
              <a:rPr lang="en-US" sz="2400" spc="-5" dirty="0">
                <a:latin typeface="Arial"/>
                <a:cs typeface="Arial"/>
              </a:rPr>
              <a:t>waits until the next slot and applies the above algorithm</a:t>
            </a: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Advantages: Improved Utilization over nonpersistent CDMA</a:t>
            </a:r>
            <a:endParaRPr sz="2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8897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64383" y="728726"/>
            <a:ext cx="4927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CSMA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 –</a:t>
            </a:r>
            <a:r>
              <a:rPr sz="36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Persistence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39455" y="1625473"/>
            <a:ext cx="81724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CSMA outperforms ALOHA, and being less persistent is  better under high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load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3355" y="2705100"/>
            <a:ext cx="8172450" cy="385343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5592" y="728726"/>
            <a:ext cx="38881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 MAC</a:t>
            </a:r>
            <a:r>
              <a:rPr spc="-110" dirty="0"/>
              <a:t> </a:t>
            </a:r>
            <a:r>
              <a:rPr dirty="0"/>
              <a:t>Sublayer</a:t>
            </a:r>
          </a:p>
        </p:txBody>
      </p:sp>
      <p:sp>
        <p:nvSpPr>
          <p:cNvPr id="3" name="object 3"/>
          <p:cNvSpPr/>
          <p:nvPr/>
        </p:nvSpPr>
        <p:spPr>
          <a:xfrm>
            <a:off x="7206234" y="2729483"/>
            <a:ext cx="1457325" cy="665480"/>
          </a:xfrm>
          <a:custGeom>
            <a:avLst/>
            <a:gdLst/>
            <a:ahLst/>
            <a:cxnLst/>
            <a:rect l="l" t="t" r="r" b="b"/>
            <a:pathLst>
              <a:path w="1457325" h="665479">
                <a:moveTo>
                  <a:pt x="1456944" y="0"/>
                </a:moveTo>
                <a:lnTo>
                  <a:pt x="1447800" y="0"/>
                </a:lnTo>
                <a:lnTo>
                  <a:pt x="1447800" y="9144"/>
                </a:lnTo>
                <a:lnTo>
                  <a:pt x="1447800" y="377952"/>
                </a:lnTo>
                <a:lnTo>
                  <a:pt x="9144" y="377952"/>
                </a:lnTo>
                <a:lnTo>
                  <a:pt x="9144" y="9144"/>
                </a:lnTo>
                <a:lnTo>
                  <a:pt x="1447800" y="9144"/>
                </a:lnTo>
                <a:lnTo>
                  <a:pt x="1447800" y="0"/>
                </a:lnTo>
                <a:lnTo>
                  <a:pt x="0" y="0"/>
                </a:lnTo>
                <a:lnTo>
                  <a:pt x="0" y="377952"/>
                </a:lnTo>
                <a:lnTo>
                  <a:pt x="0" y="390144"/>
                </a:lnTo>
                <a:lnTo>
                  <a:pt x="0" y="665226"/>
                </a:lnTo>
                <a:lnTo>
                  <a:pt x="4572" y="665226"/>
                </a:lnTo>
                <a:lnTo>
                  <a:pt x="9144" y="665226"/>
                </a:lnTo>
                <a:lnTo>
                  <a:pt x="9144" y="390144"/>
                </a:lnTo>
                <a:lnTo>
                  <a:pt x="1447800" y="390144"/>
                </a:lnTo>
                <a:lnTo>
                  <a:pt x="1447800" y="665226"/>
                </a:lnTo>
                <a:lnTo>
                  <a:pt x="1452372" y="665226"/>
                </a:lnTo>
                <a:lnTo>
                  <a:pt x="1456944" y="665226"/>
                </a:lnTo>
                <a:lnTo>
                  <a:pt x="1456944" y="390144"/>
                </a:lnTo>
                <a:lnTo>
                  <a:pt x="1456944" y="377952"/>
                </a:lnTo>
                <a:lnTo>
                  <a:pt x="14569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327645" y="2649423"/>
            <a:ext cx="126746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" marR="5080" indent="-26670">
              <a:lnSpc>
                <a:spcPct val="13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Application  </a:t>
            </a:r>
            <a:r>
              <a:rPr sz="2000" spc="-15" dirty="0">
                <a:latin typeface="Arial"/>
                <a:cs typeface="Arial"/>
              </a:rPr>
              <a:t>Transport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7200" y="339394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634502" y="2455672"/>
            <a:ext cx="4906645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Responsible for deciding who sends  next on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multi-access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link</a:t>
            </a:r>
            <a:endParaRPr sz="2400" dirty="0">
              <a:latin typeface="Arial"/>
              <a:cs typeface="Arial"/>
            </a:endParaRPr>
          </a:p>
          <a:p>
            <a:pPr marL="469900" marR="70485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An important part of the link  layer, especially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LANs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57200" y="3394709"/>
            <a:ext cx="9144000" cy="1958339"/>
            <a:chOff x="457200" y="3394709"/>
            <a:chExt cx="9144000" cy="1958339"/>
          </a:xfrm>
        </p:grpSpPr>
        <p:sp>
          <p:nvSpPr>
            <p:cNvPr id="8" name="object 8"/>
            <p:cNvSpPr/>
            <p:nvPr/>
          </p:nvSpPr>
          <p:spPr>
            <a:xfrm>
              <a:off x="7206233" y="4259579"/>
              <a:ext cx="1457325" cy="114300"/>
            </a:xfrm>
            <a:custGeom>
              <a:avLst/>
              <a:gdLst/>
              <a:ahLst/>
              <a:cxnLst/>
              <a:rect l="l" t="t" r="r" b="b"/>
              <a:pathLst>
                <a:path w="1457325" h="114300">
                  <a:moveTo>
                    <a:pt x="1456944" y="114300"/>
                  </a:moveTo>
                  <a:lnTo>
                    <a:pt x="1456944" y="0"/>
                  </a:lnTo>
                  <a:lnTo>
                    <a:pt x="0" y="0"/>
                  </a:lnTo>
                  <a:lnTo>
                    <a:pt x="0" y="114300"/>
                  </a:lnTo>
                  <a:lnTo>
                    <a:pt x="4572" y="114300"/>
                  </a:lnTo>
                  <a:lnTo>
                    <a:pt x="4572" y="9906"/>
                  </a:lnTo>
                  <a:lnTo>
                    <a:pt x="9144" y="4572"/>
                  </a:lnTo>
                  <a:lnTo>
                    <a:pt x="9144" y="9906"/>
                  </a:lnTo>
                  <a:lnTo>
                    <a:pt x="1447800" y="9906"/>
                  </a:lnTo>
                  <a:lnTo>
                    <a:pt x="1447800" y="4572"/>
                  </a:lnTo>
                  <a:lnTo>
                    <a:pt x="1452372" y="9906"/>
                  </a:lnTo>
                  <a:lnTo>
                    <a:pt x="1452372" y="114300"/>
                  </a:lnTo>
                  <a:lnTo>
                    <a:pt x="1456944" y="114300"/>
                  </a:lnTo>
                  <a:close/>
                </a:path>
                <a:path w="1457325" h="114300">
                  <a:moveTo>
                    <a:pt x="9144" y="9906"/>
                  </a:moveTo>
                  <a:lnTo>
                    <a:pt x="9144" y="4572"/>
                  </a:lnTo>
                  <a:lnTo>
                    <a:pt x="4572" y="9906"/>
                  </a:lnTo>
                  <a:lnTo>
                    <a:pt x="9144" y="9906"/>
                  </a:lnTo>
                  <a:close/>
                </a:path>
                <a:path w="1457325" h="114300">
                  <a:moveTo>
                    <a:pt x="9144" y="114300"/>
                  </a:moveTo>
                  <a:lnTo>
                    <a:pt x="9144" y="9906"/>
                  </a:lnTo>
                  <a:lnTo>
                    <a:pt x="4572" y="9906"/>
                  </a:lnTo>
                  <a:lnTo>
                    <a:pt x="4572" y="114300"/>
                  </a:lnTo>
                  <a:lnTo>
                    <a:pt x="9144" y="114300"/>
                  </a:lnTo>
                  <a:close/>
                </a:path>
                <a:path w="1457325" h="114300">
                  <a:moveTo>
                    <a:pt x="1452372" y="9906"/>
                  </a:moveTo>
                  <a:lnTo>
                    <a:pt x="1447800" y="4572"/>
                  </a:lnTo>
                  <a:lnTo>
                    <a:pt x="1447800" y="9906"/>
                  </a:lnTo>
                  <a:lnTo>
                    <a:pt x="1452372" y="9906"/>
                  </a:lnTo>
                  <a:close/>
                </a:path>
                <a:path w="1457325" h="114300">
                  <a:moveTo>
                    <a:pt x="1452372" y="114300"/>
                  </a:moveTo>
                  <a:lnTo>
                    <a:pt x="1452372" y="9906"/>
                  </a:lnTo>
                  <a:lnTo>
                    <a:pt x="1447800" y="9906"/>
                  </a:lnTo>
                  <a:lnTo>
                    <a:pt x="1447800" y="114300"/>
                  </a:lnTo>
                  <a:lnTo>
                    <a:pt x="1452372" y="1143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10806" y="3883151"/>
              <a:ext cx="1447800" cy="3810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206234" y="3394709"/>
              <a:ext cx="1457325" cy="875030"/>
            </a:xfrm>
            <a:custGeom>
              <a:avLst/>
              <a:gdLst/>
              <a:ahLst/>
              <a:cxnLst/>
              <a:rect l="l" t="t" r="r" b="b"/>
              <a:pathLst>
                <a:path w="1457325" h="875029">
                  <a:moveTo>
                    <a:pt x="1456944" y="0"/>
                  </a:moveTo>
                  <a:lnTo>
                    <a:pt x="1447800" y="0"/>
                  </a:lnTo>
                  <a:lnTo>
                    <a:pt x="1447800" y="93726"/>
                  </a:lnTo>
                  <a:lnTo>
                    <a:pt x="1447800" y="102870"/>
                  </a:lnTo>
                  <a:lnTo>
                    <a:pt x="1447800" y="474726"/>
                  </a:lnTo>
                  <a:lnTo>
                    <a:pt x="1447800" y="493776"/>
                  </a:lnTo>
                  <a:lnTo>
                    <a:pt x="1447800" y="864870"/>
                  </a:lnTo>
                  <a:lnTo>
                    <a:pt x="9144" y="864870"/>
                  </a:lnTo>
                  <a:lnTo>
                    <a:pt x="9144" y="493776"/>
                  </a:lnTo>
                  <a:lnTo>
                    <a:pt x="1447800" y="493776"/>
                  </a:lnTo>
                  <a:lnTo>
                    <a:pt x="1447800" y="474726"/>
                  </a:lnTo>
                  <a:lnTo>
                    <a:pt x="9144" y="474726"/>
                  </a:lnTo>
                  <a:lnTo>
                    <a:pt x="9144" y="102870"/>
                  </a:lnTo>
                  <a:lnTo>
                    <a:pt x="1447800" y="102870"/>
                  </a:lnTo>
                  <a:lnTo>
                    <a:pt x="1447800" y="93726"/>
                  </a:lnTo>
                  <a:lnTo>
                    <a:pt x="9144" y="93726"/>
                  </a:lnTo>
                  <a:lnTo>
                    <a:pt x="9144" y="0"/>
                  </a:lnTo>
                  <a:lnTo>
                    <a:pt x="0" y="0"/>
                  </a:lnTo>
                  <a:lnTo>
                    <a:pt x="0" y="93726"/>
                  </a:lnTo>
                  <a:lnTo>
                    <a:pt x="0" y="102870"/>
                  </a:lnTo>
                  <a:lnTo>
                    <a:pt x="0" y="483870"/>
                  </a:lnTo>
                  <a:lnTo>
                    <a:pt x="0" y="874776"/>
                  </a:lnTo>
                  <a:lnTo>
                    <a:pt x="4572" y="874776"/>
                  </a:lnTo>
                  <a:lnTo>
                    <a:pt x="9144" y="874776"/>
                  </a:lnTo>
                  <a:lnTo>
                    <a:pt x="1447800" y="874776"/>
                  </a:lnTo>
                  <a:lnTo>
                    <a:pt x="1452372" y="874776"/>
                  </a:lnTo>
                  <a:lnTo>
                    <a:pt x="1456944" y="874776"/>
                  </a:lnTo>
                  <a:lnTo>
                    <a:pt x="1456944" y="483870"/>
                  </a:lnTo>
                  <a:lnTo>
                    <a:pt x="1456944" y="102870"/>
                  </a:lnTo>
                  <a:lnTo>
                    <a:pt x="1456944" y="93726"/>
                  </a:lnTo>
                  <a:lnTo>
                    <a:pt x="14569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6544817" y="4101083"/>
              <a:ext cx="647065" cy="273050"/>
            </a:xfrm>
            <a:custGeom>
              <a:avLst/>
              <a:gdLst/>
              <a:ahLst/>
              <a:cxnLst/>
              <a:rect l="l" t="t" r="r" b="b"/>
              <a:pathLst>
                <a:path w="647065" h="273050">
                  <a:moveTo>
                    <a:pt x="524216" y="71315"/>
                  </a:moveTo>
                  <a:lnTo>
                    <a:pt x="520538" y="53150"/>
                  </a:lnTo>
                  <a:lnTo>
                    <a:pt x="519683" y="53339"/>
                  </a:lnTo>
                  <a:lnTo>
                    <a:pt x="496823" y="57150"/>
                  </a:lnTo>
                  <a:lnTo>
                    <a:pt x="444532" y="66177"/>
                  </a:lnTo>
                  <a:lnTo>
                    <a:pt x="394789" y="74673"/>
                  </a:lnTo>
                  <a:lnTo>
                    <a:pt x="347243" y="83508"/>
                  </a:lnTo>
                  <a:lnTo>
                    <a:pt x="301544" y="93551"/>
                  </a:lnTo>
                  <a:lnTo>
                    <a:pt x="257341" y="105670"/>
                  </a:lnTo>
                  <a:lnTo>
                    <a:pt x="214283" y="120735"/>
                  </a:lnTo>
                  <a:lnTo>
                    <a:pt x="172019" y="139615"/>
                  </a:lnTo>
                  <a:lnTo>
                    <a:pt x="130198" y="163180"/>
                  </a:lnTo>
                  <a:lnTo>
                    <a:pt x="88469" y="192297"/>
                  </a:lnTo>
                  <a:lnTo>
                    <a:pt x="46481" y="227837"/>
                  </a:lnTo>
                  <a:lnTo>
                    <a:pt x="14477" y="258317"/>
                  </a:lnTo>
                  <a:lnTo>
                    <a:pt x="0" y="272795"/>
                  </a:lnTo>
                  <a:lnTo>
                    <a:pt x="27483" y="272795"/>
                  </a:lnTo>
                  <a:lnTo>
                    <a:pt x="43433" y="256031"/>
                  </a:lnTo>
                  <a:lnTo>
                    <a:pt x="59435" y="241553"/>
                  </a:lnTo>
                  <a:lnTo>
                    <a:pt x="100545" y="207046"/>
                  </a:lnTo>
                  <a:lnTo>
                    <a:pt x="141414" y="178768"/>
                  </a:lnTo>
                  <a:lnTo>
                    <a:pt x="182386" y="155882"/>
                  </a:lnTo>
                  <a:lnTo>
                    <a:pt x="223799" y="137548"/>
                  </a:lnTo>
                  <a:lnTo>
                    <a:pt x="265995" y="122929"/>
                  </a:lnTo>
                  <a:lnTo>
                    <a:pt x="309314" y="111186"/>
                  </a:lnTo>
                  <a:lnTo>
                    <a:pt x="354096" y="101479"/>
                  </a:lnTo>
                  <a:lnTo>
                    <a:pt x="400683" y="92972"/>
                  </a:lnTo>
                  <a:lnTo>
                    <a:pt x="449416" y="84825"/>
                  </a:lnTo>
                  <a:lnTo>
                    <a:pt x="500633" y="76199"/>
                  </a:lnTo>
                  <a:lnTo>
                    <a:pt x="524216" y="71315"/>
                  </a:lnTo>
                  <a:close/>
                </a:path>
                <a:path w="647065" h="273050">
                  <a:moveTo>
                    <a:pt x="646937" y="36575"/>
                  </a:moveTo>
                  <a:lnTo>
                    <a:pt x="509777" y="0"/>
                  </a:lnTo>
                  <a:lnTo>
                    <a:pt x="520538" y="53150"/>
                  </a:lnTo>
                  <a:lnTo>
                    <a:pt x="533399" y="50291"/>
                  </a:lnTo>
                  <a:lnTo>
                    <a:pt x="537209" y="68579"/>
                  </a:lnTo>
                  <a:lnTo>
                    <a:pt x="537209" y="122417"/>
                  </a:lnTo>
                  <a:lnTo>
                    <a:pt x="646937" y="36575"/>
                  </a:lnTo>
                  <a:close/>
                </a:path>
                <a:path w="647065" h="273050">
                  <a:moveTo>
                    <a:pt x="537209" y="68579"/>
                  </a:moveTo>
                  <a:lnTo>
                    <a:pt x="533399" y="50291"/>
                  </a:lnTo>
                  <a:lnTo>
                    <a:pt x="520538" y="53150"/>
                  </a:lnTo>
                  <a:lnTo>
                    <a:pt x="524216" y="71315"/>
                  </a:lnTo>
                  <a:lnTo>
                    <a:pt x="537209" y="68579"/>
                  </a:lnTo>
                  <a:close/>
                </a:path>
                <a:path w="647065" h="273050">
                  <a:moveTo>
                    <a:pt x="537209" y="122417"/>
                  </a:moveTo>
                  <a:lnTo>
                    <a:pt x="537209" y="68579"/>
                  </a:lnTo>
                  <a:lnTo>
                    <a:pt x="524216" y="71315"/>
                  </a:lnTo>
                  <a:lnTo>
                    <a:pt x="534923" y="124205"/>
                  </a:lnTo>
                  <a:lnTo>
                    <a:pt x="537209" y="122417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57200" y="437311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2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7206233" y="4373879"/>
              <a:ext cx="1457325" cy="276860"/>
            </a:xfrm>
            <a:custGeom>
              <a:avLst/>
              <a:gdLst/>
              <a:ahLst/>
              <a:cxnLst/>
              <a:rect l="l" t="t" r="r" b="b"/>
              <a:pathLst>
                <a:path w="1457325" h="276860">
                  <a:moveTo>
                    <a:pt x="9144" y="266700"/>
                  </a:moveTo>
                  <a:lnTo>
                    <a:pt x="9144" y="0"/>
                  </a:lnTo>
                  <a:lnTo>
                    <a:pt x="0" y="0"/>
                  </a:lnTo>
                  <a:lnTo>
                    <a:pt x="0" y="276606"/>
                  </a:lnTo>
                  <a:lnTo>
                    <a:pt x="4572" y="276606"/>
                  </a:lnTo>
                  <a:lnTo>
                    <a:pt x="4572" y="266700"/>
                  </a:lnTo>
                  <a:lnTo>
                    <a:pt x="9144" y="266700"/>
                  </a:lnTo>
                  <a:close/>
                </a:path>
                <a:path w="1457325" h="276860">
                  <a:moveTo>
                    <a:pt x="1452372" y="266700"/>
                  </a:moveTo>
                  <a:lnTo>
                    <a:pt x="4572" y="266700"/>
                  </a:lnTo>
                  <a:lnTo>
                    <a:pt x="9144" y="271272"/>
                  </a:lnTo>
                  <a:lnTo>
                    <a:pt x="9144" y="276606"/>
                  </a:lnTo>
                  <a:lnTo>
                    <a:pt x="1447800" y="276606"/>
                  </a:lnTo>
                  <a:lnTo>
                    <a:pt x="1447800" y="271272"/>
                  </a:lnTo>
                  <a:lnTo>
                    <a:pt x="1452372" y="266700"/>
                  </a:lnTo>
                  <a:close/>
                </a:path>
                <a:path w="1457325" h="276860">
                  <a:moveTo>
                    <a:pt x="9144" y="276606"/>
                  </a:moveTo>
                  <a:lnTo>
                    <a:pt x="9144" y="271272"/>
                  </a:lnTo>
                  <a:lnTo>
                    <a:pt x="4572" y="266700"/>
                  </a:lnTo>
                  <a:lnTo>
                    <a:pt x="4572" y="276606"/>
                  </a:lnTo>
                  <a:lnTo>
                    <a:pt x="9144" y="276606"/>
                  </a:lnTo>
                  <a:close/>
                </a:path>
                <a:path w="1457325" h="276860">
                  <a:moveTo>
                    <a:pt x="1456944" y="276606"/>
                  </a:moveTo>
                  <a:lnTo>
                    <a:pt x="1456944" y="0"/>
                  </a:lnTo>
                  <a:lnTo>
                    <a:pt x="1447800" y="0"/>
                  </a:lnTo>
                  <a:lnTo>
                    <a:pt x="1447800" y="266700"/>
                  </a:lnTo>
                  <a:lnTo>
                    <a:pt x="1452372" y="266700"/>
                  </a:lnTo>
                  <a:lnTo>
                    <a:pt x="1452372" y="276606"/>
                  </a:lnTo>
                  <a:lnTo>
                    <a:pt x="1456944" y="276606"/>
                  </a:lnTo>
                  <a:close/>
                </a:path>
                <a:path w="1457325" h="276860">
                  <a:moveTo>
                    <a:pt x="1452372" y="276606"/>
                  </a:moveTo>
                  <a:lnTo>
                    <a:pt x="1452372" y="266700"/>
                  </a:lnTo>
                  <a:lnTo>
                    <a:pt x="1447800" y="271272"/>
                  </a:lnTo>
                  <a:lnTo>
                    <a:pt x="1447800" y="276606"/>
                  </a:lnTo>
                  <a:lnTo>
                    <a:pt x="1452372" y="2766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439648" y="3473926"/>
            <a:ext cx="984250" cy="11214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29209" algn="ctr">
              <a:lnSpc>
                <a:spcPct val="119900"/>
              </a:lnSpc>
              <a:spcBef>
                <a:spcPts val="95"/>
              </a:spcBef>
            </a:pPr>
            <a:r>
              <a:rPr sz="2000" spc="-10" dirty="0">
                <a:latin typeface="Arial"/>
                <a:cs typeface="Arial"/>
              </a:rPr>
              <a:t>Network  Link  </a:t>
            </a:r>
            <a:r>
              <a:rPr sz="2000" spc="-5" dirty="0">
                <a:latin typeface="Arial"/>
                <a:cs typeface="Arial"/>
              </a:rPr>
              <a:t>Physical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582665" y="4973066"/>
            <a:ext cx="158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MAC </a:t>
            </a:r>
            <a:r>
              <a:rPr sz="1800" spc="-5" dirty="0">
                <a:latin typeface="Arial"/>
                <a:cs typeface="Arial"/>
              </a:rPr>
              <a:t>is in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here!</a:t>
            </a:r>
          </a:p>
        </p:txBody>
      </p:sp>
      <p:sp>
        <p:nvSpPr>
          <p:cNvPr id="16" name="object 16"/>
          <p:cNvSpPr/>
          <p:nvPr/>
        </p:nvSpPr>
        <p:spPr>
          <a:xfrm>
            <a:off x="6189726" y="4373879"/>
            <a:ext cx="382905" cy="607060"/>
          </a:xfrm>
          <a:custGeom>
            <a:avLst/>
            <a:gdLst/>
            <a:ahLst/>
            <a:cxnLst/>
            <a:rect l="l" t="t" r="r" b="b"/>
            <a:pathLst>
              <a:path w="382904" h="607060">
                <a:moveTo>
                  <a:pt x="382575" y="0"/>
                </a:moveTo>
                <a:lnTo>
                  <a:pt x="355092" y="0"/>
                </a:lnTo>
                <a:lnTo>
                  <a:pt x="352805" y="2286"/>
                </a:lnTo>
                <a:lnTo>
                  <a:pt x="317783" y="41911"/>
                </a:lnTo>
                <a:lnTo>
                  <a:pt x="284598" y="82208"/>
                </a:lnTo>
                <a:lnTo>
                  <a:pt x="252969" y="123320"/>
                </a:lnTo>
                <a:lnTo>
                  <a:pt x="222614" y="165390"/>
                </a:lnTo>
                <a:lnTo>
                  <a:pt x="193249" y="208564"/>
                </a:lnTo>
                <a:lnTo>
                  <a:pt x="164592" y="252984"/>
                </a:lnTo>
                <a:lnTo>
                  <a:pt x="136397" y="299466"/>
                </a:lnTo>
                <a:lnTo>
                  <a:pt x="110241" y="345805"/>
                </a:lnTo>
                <a:lnTo>
                  <a:pt x="84338" y="394400"/>
                </a:lnTo>
                <a:lnTo>
                  <a:pt x="59703" y="444286"/>
                </a:lnTo>
                <a:lnTo>
                  <a:pt x="37348" y="494497"/>
                </a:lnTo>
                <a:lnTo>
                  <a:pt x="18287" y="544068"/>
                </a:lnTo>
                <a:lnTo>
                  <a:pt x="5333" y="582930"/>
                </a:lnTo>
                <a:lnTo>
                  <a:pt x="0" y="601218"/>
                </a:lnTo>
                <a:lnTo>
                  <a:pt x="18288" y="606552"/>
                </a:lnTo>
                <a:lnTo>
                  <a:pt x="28956" y="569976"/>
                </a:lnTo>
                <a:lnTo>
                  <a:pt x="46142" y="524394"/>
                </a:lnTo>
                <a:lnTo>
                  <a:pt x="65697" y="477985"/>
                </a:lnTo>
                <a:lnTo>
                  <a:pt x="87431" y="431049"/>
                </a:lnTo>
                <a:lnTo>
                  <a:pt x="111157" y="383890"/>
                </a:lnTo>
                <a:lnTo>
                  <a:pt x="136686" y="336809"/>
                </a:lnTo>
                <a:lnTo>
                  <a:pt x="163831" y="290108"/>
                </a:lnTo>
                <a:lnTo>
                  <a:pt x="192403" y="244090"/>
                </a:lnTo>
                <a:lnTo>
                  <a:pt x="222215" y="199057"/>
                </a:lnTo>
                <a:lnTo>
                  <a:pt x="253078" y="155310"/>
                </a:lnTo>
                <a:lnTo>
                  <a:pt x="284805" y="113153"/>
                </a:lnTo>
                <a:lnTo>
                  <a:pt x="317207" y="72887"/>
                </a:lnTo>
                <a:lnTo>
                  <a:pt x="350097" y="34815"/>
                </a:lnTo>
                <a:lnTo>
                  <a:pt x="382575" y="0"/>
                </a:lnTo>
                <a:close/>
              </a:path>
            </a:pathLst>
          </a:custGeom>
          <a:solidFill>
            <a:srgbClr val="FF2BD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8700" y="533400"/>
            <a:ext cx="80010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CSMA</a:t>
            </a:r>
            <a:r>
              <a:rPr lang="en-US" spc="-5" dirty="0"/>
              <a:t> with Collision detection 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7200" y="1472896"/>
            <a:ext cx="8991600" cy="650434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800" spc="-5" dirty="0">
                <a:latin typeface="Arial"/>
                <a:cs typeface="Arial"/>
              </a:rPr>
              <a:t>In CSMA, if two stations sense a channel to be idle and begin transmitting, the signals will collide.</a:t>
            </a: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800" spc="-5" dirty="0">
                <a:latin typeface="Arial"/>
                <a:cs typeface="Arial"/>
              </a:rPr>
              <a:t>Alternative: Stations quickly detect collision and abruptly stop transmitting.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It saves time and bandwidth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If a station detects collision, it aborts its transmission, waits a random period of time and tries again.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CSMA/CD consists of alternating contention and transmission periods and idle periods (when all stations are quiet).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If the channel transmits 2*t, whether t is the signal propagation time between the two farthest stations. (for 1KM co-axial cable, t=5 µsec).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Performance is greatly improved if frame time is much larger than the propagation time. 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9147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2" y="728726"/>
            <a:ext cx="63239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CSMA </a:t>
            </a:r>
            <a:r>
              <a:rPr dirty="0"/>
              <a:t>(3) – </a:t>
            </a:r>
            <a:r>
              <a:rPr spc="-5" dirty="0"/>
              <a:t>Collision</a:t>
            </a:r>
            <a:r>
              <a:rPr spc="-105" dirty="0"/>
              <a:t> </a:t>
            </a:r>
            <a:r>
              <a:rPr spc="-5" dirty="0"/>
              <a:t>Detection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9695" y="3627379"/>
            <a:ext cx="3432720" cy="7465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450339" y="2016506"/>
            <a:ext cx="7081520" cy="236029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CSMA/CD improvement is to detect/abort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collisions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Reduced contention times improve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performance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Arial"/>
              <a:cs typeface="Arial"/>
            </a:endParaRPr>
          </a:p>
          <a:p>
            <a:pPr marL="5480050" marR="5080">
              <a:lnSpc>
                <a:spcPct val="100000"/>
              </a:lnSpc>
              <a:spcBef>
                <a:spcPts val="1840"/>
              </a:spcBef>
            </a:pPr>
            <a:r>
              <a:rPr sz="1800" dirty="0">
                <a:latin typeface="Arial"/>
                <a:cs typeface="Arial"/>
              </a:rPr>
              <a:t>Collision time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  </a:t>
            </a:r>
            <a:r>
              <a:rPr sz="1800" spc="-5" dirty="0">
                <a:latin typeface="Arial"/>
                <a:cs typeface="Arial"/>
              </a:rPr>
              <a:t>much shorter  </a:t>
            </a:r>
            <a:r>
              <a:rPr sz="1800" dirty="0">
                <a:latin typeface="Arial"/>
                <a:cs typeface="Arial"/>
              </a:rPr>
              <a:t>than frame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time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25380" y="3963392"/>
            <a:ext cx="8301355" cy="1340485"/>
            <a:chOff x="925380" y="3963392"/>
            <a:chExt cx="8301355" cy="1340485"/>
          </a:xfrm>
        </p:grpSpPr>
        <p:sp>
          <p:nvSpPr>
            <p:cNvPr id="7" name="object 7"/>
            <p:cNvSpPr/>
            <p:nvPr/>
          </p:nvSpPr>
          <p:spPr>
            <a:xfrm>
              <a:off x="5692410" y="3963392"/>
              <a:ext cx="1082675" cy="410845"/>
            </a:xfrm>
            <a:custGeom>
              <a:avLst/>
              <a:gdLst/>
              <a:ahLst/>
              <a:cxnLst/>
              <a:rect l="l" t="t" r="r" b="b"/>
              <a:pathLst>
                <a:path w="1082675" h="410845">
                  <a:moveTo>
                    <a:pt x="1082531" y="11961"/>
                  </a:moveTo>
                  <a:lnTo>
                    <a:pt x="1044431" y="6627"/>
                  </a:lnTo>
                  <a:lnTo>
                    <a:pt x="998560" y="2820"/>
                  </a:lnTo>
                  <a:lnTo>
                    <a:pt x="951263" y="624"/>
                  </a:lnTo>
                  <a:lnTo>
                    <a:pt x="902804" y="0"/>
                  </a:lnTo>
                  <a:lnTo>
                    <a:pt x="853446" y="904"/>
                  </a:lnTo>
                  <a:lnTo>
                    <a:pt x="803453" y="3298"/>
                  </a:lnTo>
                  <a:lnTo>
                    <a:pt x="753091" y="7140"/>
                  </a:lnTo>
                  <a:lnTo>
                    <a:pt x="702622" y="12390"/>
                  </a:lnTo>
                  <a:lnTo>
                    <a:pt x="652310" y="19006"/>
                  </a:lnTo>
                  <a:lnTo>
                    <a:pt x="602421" y="26947"/>
                  </a:lnTo>
                  <a:lnTo>
                    <a:pt x="553217" y="36174"/>
                  </a:lnTo>
                  <a:lnTo>
                    <a:pt x="504962" y="46645"/>
                  </a:lnTo>
                  <a:lnTo>
                    <a:pt x="457921" y="58319"/>
                  </a:lnTo>
                  <a:lnTo>
                    <a:pt x="412358" y="71155"/>
                  </a:lnTo>
                  <a:lnTo>
                    <a:pt x="368537" y="85113"/>
                  </a:lnTo>
                  <a:lnTo>
                    <a:pt x="327389" y="101115"/>
                  </a:lnTo>
                  <a:lnTo>
                    <a:pt x="277248" y="124227"/>
                  </a:lnTo>
                  <a:lnTo>
                    <a:pt x="233104" y="149733"/>
                  </a:lnTo>
                  <a:lnTo>
                    <a:pt x="194003" y="177610"/>
                  </a:lnTo>
                  <a:lnTo>
                    <a:pt x="158994" y="207833"/>
                  </a:lnTo>
                  <a:lnTo>
                    <a:pt x="127121" y="240380"/>
                  </a:lnTo>
                  <a:lnTo>
                    <a:pt x="97432" y="275228"/>
                  </a:lnTo>
                  <a:lnTo>
                    <a:pt x="68973" y="312353"/>
                  </a:lnTo>
                  <a:lnTo>
                    <a:pt x="40791" y="351731"/>
                  </a:lnTo>
                  <a:lnTo>
                    <a:pt x="0" y="410487"/>
                  </a:lnTo>
                  <a:lnTo>
                    <a:pt x="22973" y="410487"/>
                  </a:lnTo>
                  <a:lnTo>
                    <a:pt x="55156" y="364345"/>
                  </a:lnTo>
                  <a:lnTo>
                    <a:pt x="82638" y="325861"/>
                  </a:lnTo>
                  <a:lnTo>
                    <a:pt x="110263" y="289566"/>
                  </a:lnTo>
                  <a:lnTo>
                    <a:pt x="139018" y="255477"/>
                  </a:lnTo>
                  <a:lnTo>
                    <a:pt x="169889" y="223609"/>
                  </a:lnTo>
                  <a:lnTo>
                    <a:pt x="203861" y="193976"/>
                  </a:lnTo>
                  <a:lnTo>
                    <a:pt x="241921" y="166594"/>
                  </a:lnTo>
                  <a:lnTo>
                    <a:pt x="285054" y="141477"/>
                  </a:lnTo>
                  <a:lnTo>
                    <a:pt x="334247" y="118641"/>
                  </a:lnTo>
                  <a:lnTo>
                    <a:pt x="374633" y="103401"/>
                  </a:lnTo>
                  <a:lnTo>
                    <a:pt x="445654" y="81034"/>
                  </a:lnTo>
                  <a:lnTo>
                    <a:pt x="495848" y="68106"/>
                  </a:lnTo>
                  <a:lnTo>
                    <a:pt x="546464" y="56895"/>
                  </a:lnTo>
                  <a:lnTo>
                    <a:pt x="597419" y="47298"/>
                  </a:lnTo>
                  <a:lnTo>
                    <a:pt x="648629" y="39212"/>
                  </a:lnTo>
                  <a:lnTo>
                    <a:pt x="700007" y="32535"/>
                  </a:lnTo>
                  <a:lnTo>
                    <a:pt x="753347" y="26439"/>
                  </a:lnTo>
                  <a:lnTo>
                    <a:pt x="806799" y="22404"/>
                  </a:lnTo>
                  <a:lnTo>
                    <a:pt x="860525" y="19688"/>
                  </a:lnTo>
                  <a:lnTo>
                    <a:pt x="914347" y="18685"/>
                  </a:lnTo>
                  <a:lnTo>
                    <a:pt x="968088" y="19788"/>
                  </a:lnTo>
                  <a:lnTo>
                    <a:pt x="1021571" y="23391"/>
                  </a:lnTo>
                  <a:lnTo>
                    <a:pt x="1061195" y="27963"/>
                  </a:lnTo>
                  <a:lnTo>
                    <a:pt x="1079483" y="31011"/>
                  </a:lnTo>
                  <a:lnTo>
                    <a:pt x="1082531" y="11961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5380" y="4373879"/>
              <a:ext cx="8300759" cy="92971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91555" y="4373879"/>
              <a:ext cx="126491" cy="153161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75566" y="5382767"/>
            <a:ext cx="6594436" cy="66370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8700" y="533400"/>
            <a:ext cx="80010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Collision-Free Protocols 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7200" y="1472896"/>
            <a:ext cx="8991600" cy="1992853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800" spc="-5" dirty="0">
                <a:latin typeface="Arial"/>
                <a:cs typeface="Arial"/>
              </a:rPr>
              <a:t>In CSMA/CD, collisions still occur during the contention period.</a:t>
            </a: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800" spc="-5" dirty="0">
                <a:latin typeface="Arial"/>
                <a:cs typeface="Arial"/>
              </a:rPr>
              <a:t>It will effect the performance with large t (cable is long)</a:t>
            </a:r>
          </a:p>
          <a:p>
            <a:pPr marL="12700">
              <a:lnSpc>
                <a:spcPct val="100000"/>
              </a:lnSpc>
              <a:spcBef>
                <a:spcPts val="700"/>
              </a:spcBef>
            </a:pP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2440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0333" y="304800"/>
            <a:ext cx="664794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 </a:t>
            </a:r>
            <a:r>
              <a:rPr spc="-5" dirty="0"/>
              <a:t>Bitmap</a:t>
            </a:r>
            <a:r>
              <a:rPr lang="en-US" spc="-5" dirty="0"/>
              <a:t> Collision-free protocol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676275" y="935739"/>
            <a:ext cx="8705849" cy="2859757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000" spc="-5" dirty="0">
                <a:latin typeface="Arial"/>
                <a:cs typeface="Arial"/>
              </a:rPr>
              <a:t>Collision-free protocols avoid collisions</a:t>
            </a:r>
            <a:r>
              <a:rPr sz="2000" spc="5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entirely</a:t>
            </a:r>
            <a:endParaRPr sz="20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latin typeface="Arial"/>
                <a:cs typeface="Arial"/>
              </a:rPr>
              <a:t>Senders must know when it is their turn to</a:t>
            </a:r>
            <a:r>
              <a:rPr sz="2000" spc="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send</a:t>
            </a:r>
            <a:endParaRPr sz="2000" dirty="0">
              <a:latin typeface="Arial"/>
              <a:cs typeface="Arial"/>
            </a:endParaRPr>
          </a:p>
          <a:p>
            <a:pPr marL="95250">
              <a:lnSpc>
                <a:spcPct val="100000"/>
              </a:lnSpc>
              <a:spcBef>
                <a:spcPts val="1800"/>
              </a:spcBef>
            </a:pPr>
            <a:r>
              <a:rPr sz="2000" spc="-5" dirty="0">
                <a:latin typeface="Arial"/>
                <a:cs typeface="Arial"/>
              </a:rPr>
              <a:t>The basic bit-map</a:t>
            </a:r>
            <a:r>
              <a:rPr sz="2000" spc="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protocol:</a:t>
            </a:r>
            <a:endParaRPr sz="20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000" spc="-5" dirty="0">
                <a:latin typeface="Arial"/>
                <a:cs typeface="Arial"/>
              </a:rPr>
              <a:t>Contention period consists of N slots.</a:t>
            </a: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latin typeface="Arial"/>
                <a:cs typeface="Arial"/>
              </a:rPr>
              <a:t>Sender set </a:t>
            </a:r>
            <a:r>
              <a:rPr sz="2000" dirty="0">
                <a:latin typeface="Arial"/>
                <a:cs typeface="Arial"/>
              </a:rPr>
              <a:t>a </a:t>
            </a:r>
            <a:r>
              <a:rPr sz="2000" spc="-5" dirty="0">
                <a:latin typeface="Arial"/>
                <a:cs typeface="Arial"/>
              </a:rPr>
              <a:t>bit in contention slot if they have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data</a:t>
            </a:r>
            <a:endParaRPr sz="20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latin typeface="Arial"/>
                <a:cs typeface="Arial"/>
              </a:rPr>
              <a:t>Senders send in turn; everyone knows who has</a:t>
            </a:r>
            <a:r>
              <a:rPr sz="2000" spc="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data</a:t>
            </a:r>
            <a:endParaRPr lang="en-US" sz="2000" spc="-5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000" spc="-5" dirty="0">
                <a:latin typeface="Arial"/>
                <a:cs typeface="Arial"/>
              </a:rPr>
              <a:t>Stations transmit data in the numerical order.</a:t>
            </a:r>
            <a:endParaRPr sz="200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14754" y="4179813"/>
            <a:ext cx="8705850" cy="1704975"/>
            <a:chOff x="714755" y="4562855"/>
            <a:chExt cx="8705850" cy="17049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755" y="4562855"/>
              <a:ext cx="8705850" cy="170459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4805" y="5372100"/>
              <a:ext cx="199644" cy="40995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10233" y="5367527"/>
              <a:ext cx="209550" cy="419100"/>
            </a:xfrm>
            <a:custGeom>
              <a:avLst/>
              <a:gdLst/>
              <a:ahLst/>
              <a:cxnLst/>
              <a:rect l="l" t="t" r="r" b="b"/>
              <a:pathLst>
                <a:path w="209550" h="419100">
                  <a:moveTo>
                    <a:pt x="209550" y="414528"/>
                  </a:moveTo>
                  <a:lnTo>
                    <a:pt x="209550" y="4572"/>
                  </a:lnTo>
                  <a:lnTo>
                    <a:pt x="208026" y="1524"/>
                  </a:lnTo>
                  <a:lnTo>
                    <a:pt x="204215" y="0"/>
                  </a:lnTo>
                  <a:lnTo>
                    <a:pt x="4572" y="0"/>
                  </a:lnTo>
                  <a:lnTo>
                    <a:pt x="1523" y="1524"/>
                  </a:lnTo>
                  <a:lnTo>
                    <a:pt x="0" y="4572"/>
                  </a:lnTo>
                  <a:lnTo>
                    <a:pt x="0" y="414528"/>
                  </a:lnTo>
                  <a:lnTo>
                    <a:pt x="1524" y="417576"/>
                  </a:lnTo>
                  <a:lnTo>
                    <a:pt x="4572" y="419100"/>
                  </a:lnTo>
                  <a:lnTo>
                    <a:pt x="4572" y="9906"/>
                  </a:lnTo>
                  <a:lnTo>
                    <a:pt x="9144" y="4572"/>
                  </a:lnTo>
                  <a:lnTo>
                    <a:pt x="9144" y="9906"/>
                  </a:lnTo>
                  <a:lnTo>
                    <a:pt x="199644" y="9906"/>
                  </a:lnTo>
                  <a:lnTo>
                    <a:pt x="199644" y="4572"/>
                  </a:lnTo>
                  <a:lnTo>
                    <a:pt x="204215" y="9906"/>
                  </a:lnTo>
                  <a:lnTo>
                    <a:pt x="204216" y="419100"/>
                  </a:lnTo>
                  <a:lnTo>
                    <a:pt x="208026" y="417576"/>
                  </a:lnTo>
                  <a:lnTo>
                    <a:pt x="209550" y="414528"/>
                  </a:lnTo>
                  <a:close/>
                </a:path>
                <a:path w="209550" h="419100">
                  <a:moveTo>
                    <a:pt x="9144" y="9906"/>
                  </a:moveTo>
                  <a:lnTo>
                    <a:pt x="9144" y="4572"/>
                  </a:lnTo>
                  <a:lnTo>
                    <a:pt x="4572" y="9906"/>
                  </a:lnTo>
                  <a:lnTo>
                    <a:pt x="9144" y="9906"/>
                  </a:lnTo>
                  <a:close/>
                </a:path>
                <a:path w="209550" h="419100">
                  <a:moveTo>
                    <a:pt x="9144" y="409956"/>
                  </a:moveTo>
                  <a:lnTo>
                    <a:pt x="9144" y="9906"/>
                  </a:lnTo>
                  <a:lnTo>
                    <a:pt x="4572" y="9906"/>
                  </a:lnTo>
                  <a:lnTo>
                    <a:pt x="4572" y="409956"/>
                  </a:lnTo>
                  <a:lnTo>
                    <a:pt x="9144" y="409956"/>
                  </a:lnTo>
                  <a:close/>
                </a:path>
                <a:path w="209550" h="419100">
                  <a:moveTo>
                    <a:pt x="204216" y="409956"/>
                  </a:moveTo>
                  <a:lnTo>
                    <a:pt x="4572" y="409956"/>
                  </a:lnTo>
                  <a:lnTo>
                    <a:pt x="9144" y="414528"/>
                  </a:lnTo>
                  <a:lnTo>
                    <a:pt x="9144" y="419100"/>
                  </a:lnTo>
                  <a:lnTo>
                    <a:pt x="199644" y="419100"/>
                  </a:lnTo>
                  <a:lnTo>
                    <a:pt x="199644" y="414528"/>
                  </a:lnTo>
                  <a:lnTo>
                    <a:pt x="204216" y="409956"/>
                  </a:lnTo>
                  <a:close/>
                </a:path>
                <a:path w="209550" h="419100">
                  <a:moveTo>
                    <a:pt x="9144" y="419100"/>
                  </a:moveTo>
                  <a:lnTo>
                    <a:pt x="9144" y="414528"/>
                  </a:lnTo>
                  <a:lnTo>
                    <a:pt x="4572" y="409956"/>
                  </a:lnTo>
                  <a:lnTo>
                    <a:pt x="4572" y="419100"/>
                  </a:lnTo>
                  <a:lnTo>
                    <a:pt x="9144" y="419100"/>
                  </a:lnTo>
                  <a:close/>
                </a:path>
                <a:path w="209550" h="419100">
                  <a:moveTo>
                    <a:pt x="204215" y="9906"/>
                  </a:moveTo>
                  <a:lnTo>
                    <a:pt x="199644" y="4572"/>
                  </a:lnTo>
                  <a:lnTo>
                    <a:pt x="199644" y="9906"/>
                  </a:lnTo>
                  <a:lnTo>
                    <a:pt x="204215" y="9906"/>
                  </a:lnTo>
                  <a:close/>
                </a:path>
                <a:path w="209550" h="419100">
                  <a:moveTo>
                    <a:pt x="204216" y="409956"/>
                  </a:moveTo>
                  <a:lnTo>
                    <a:pt x="204215" y="9906"/>
                  </a:lnTo>
                  <a:lnTo>
                    <a:pt x="199644" y="9906"/>
                  </a:lnTo>
                  <a:lnTo>
                    <a:pt x="199644" y="409956"/>
                  </a:lnTo>
                  <a:lnTo>
                    <a:pt x="204216" y="409956"/>
                  </a:lnTo>
                  <a:close/>
                </a:path>
                <a:path w="209550" h="419100">
                  <a:moveTo>
                    <a:pt x="204216" y="419100"/>
                  </a:moveTo>
                  <a:lnTo>
                    <a:pt x="204216" y="409956"/>
                  </a:lnTo>
                  <a:lnTo>
                    <a:pt x="199644" y="414528"/>
                  </a:lnTo>
                  <a:lnTo>
                    <a:pt x="199644" y="419100"/>
                  </a:lnTo>
                  <a:lnTo>
                    <a:pt x="204216" y="419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4950" y="5372100"/>
              <a:ext cx="200406" cy="40995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500377" y="5367527"/>
              <a:ext cx="209550" cy="419100"/>
            </a:xfrm>
            <a:custGeom>
              <a:avLst/>
              <a:gdLst/>
              <a:ahLst/>
              <a:cxnLst/>
              <a:rect l="l" t="t" r="r" b="b"/>
              <a:pathLst>
                <a:path w="209550" h="419100">
                  <a:moveTo>
                    <a:pt x="209550" y="414528"/>
                  </a:moveTo>
                  <a:lnTo>
                    <a:pt x="209550" y="4572"/>
                  </a:lnTo>
                  <a:lnTo>
                    <a:pt x="208026" y="1524"/>
                  </a:lnTo>
                  <a:lnTo>
                    <a:pt x="204978" y="0"/>
                  </a:lnTo>
                  <a:lnTo>
                    <a:pt x="4572" y="0"/>
                  </a:lnTo>
                  <a:lnTo>
                    <a:pt x="1523" y="1524"/>
                  </a:lnTo>
                  <a:lnTo>
                    <a:pt x="0" y="4572"/>
                  </a:lnTo>
                  <a:lnTo>
                    <a:pt x="0" y="414528"/>
                  </a:lnTo>
                  <a:lnTo>
                    <a:pt x="1524" y="417576"/>
                  </a:lnTo>
                  <a:lnTo>
                    <a:pt x="4572" y="419100"/>
                  </a:lnTo>
                  <a:lnTo>
                    <a:pt x="4572" y="9906"/>
                  </a:lnTo>
                  <a:lnTo>
                    <a:pt x="9905" y="4572"/>
                  </a:lnTo>
                  <a:lnTo>
                    <a:pt x="9905" y="9906"/>
                  </a:lnTo>
                  <a:lnTo>
                    <a:pt x="200406" y="9906"/>
                  </a:lnTo>
                  <a:lnTo>
                    <a:pt x="200406" y="4572"/>
                  </a:lnTo>
                  <a:lnTo>
                    <a:pt x="204978" y="9906"/>
                  </a:lnTo>
                  <a:lnTo>
                    <a:pt x="204978" y="419100"/>
                  </a:lnTo>
                  <a:lnTo>
                    <a:pt x="208026" y="417576"/>
                  </a:lnTo>
                  <a:lnTo>
                    <a:pt x="209550" y="414528"/>
                  </a:lnTo>
                  <a:close/>
                </a:path>
                <a:path w="209550" h="419100">
                  <a:moveTo>
                    <a:pt x="9905" y="9906"/>
                  </a:moveTo>
                  <a:lnTo>
                    <a:pt x="9905" y="4572"/>
                  </a:lnTo>
                  <a:lnTo>
                    <a:pt x="4572" y="9906"/>
                  </a:lnTo>
                  <a:lnTo>
                    <a:pt x="9905" y="9906"/>
                  </a:lnTo>
                  <a:close/>
                </a:path>
                <a:path w="209550" h="419100">
                  <a:moveTo>
                    <a:pt x="9906" y="409956"/>
                  </a:moveTo>
                  <a:lnTo>
                    <a:pt x="9905" y="9906"/>
                  </a:lnTo>
                  <a:lnTo>
                    <a:pt x="4572" y="9906"/>
                  </a:lnTo>
                  <a:lnTo>
                    <a:pt x="4572" y="409956"/>
                  </a:lnTo>
                  <a:lnTo>
                    <a:pt x="9906" y="409956"/>
                  </a:lnTo>
                  <a:close/>
                </a:path>
                <a:path w="209550" h="419100">
                  <a:moveTo>
                    <a:pt x="204978" y="409956"/>
                  </a:moveTo>
                  <a:lnTo>
                    <a:pt x="4572" y="409956"/>
                  </a:lnTo>
                  <a:lnTo>
                    <a:pt x="9906" y="414528"/>
                  </a:lnTo>
                  <a:lnTo>
                    <a:pt x="9906" y="419100"/>
                  </a:lnTo>
                  <a:lnTo>
                    <a:pt x="200406" y="419100"/>
                  </a:lnTo>
                  <a:lnTo>
                    <a:pt x="200406" y="414528"/>
                  </a:lnTo>
                  <a:lnTo>
                    <a:pt x="204978" y="409956"/>
                  </a:lnTo>
                  <a:close/>
                </a:path>
                <a:path w="209550" h="419100">
                  <a:moveTo>
                    <a:pt x="9906" y="419100"/>
                  </a:moveTo>
                  <a:lnTo>
                    <a:pt x="9906" y="414528"/>
                  </a:lnTo>
                  <a:lnTo>
                    <a:pt x="4572" y="409956"/>
                  </a:lnTo>
                  <a:lnTo>
                    <a:pt x="4572" y="419100"/>
                  </a:lnTo>
                  <a:lnTo>
                    <a:pt x="9906" y="419100"/>
                  </a:lnTo>
                  <a:close/>
                </a:path>
                <a:path w="209550" h="419100">
                  <a:moveTo>
                    <a:pt x="204978" y="9906"/>
                  </a:moveTo>
                  <a:lnTo>
                    <a:pt x="200406" y="4572"/>
                  </a:lnTo>
                  <a:lnTo>
                    <a:pt x="200406" y="9906"/>
                  </a:lnTo>
                  <a:lnTo>
                    <a:pt x="204978" y="9906"/>
                  </a:lnTo>
                  <a:close/>
                </a:path>
                <a:path w="209550" h="419100">
                  <a:moveTo>
                    <a:pt x="204978" y="409956"/>
                  </a:moveTo>
                  <a:lnTo>
                    <a:pt x="204978" y="9906"/>
                  </a:lnTo>
                  <a:lnTo>
                    <a:pt x="200406" y="9906"/>
                  </a:lnTo>
                  <a:lnTo>
                    <a:pt x="200406" y="409956"/>
                  </a:lnTo>
                  <a:lnTo>
                    <a:pt x="204978" y="409956"/>
                  </a:lnTo>
                  <a:close/>
                </a:path>
                <a:path w="209550" h="419100">
                  <a:moveTo>
                    <a:pt x="204978" y="419100"/>
                  </a:moveTo>
                  <a:lnTo>
                    <a:pt x="204978" y="409956"/>
                  </a:lnTo>
                  <a:lnTo>
                    <a:pt x="200406" y="414528"/>
                  </a:lnTo>
                  <a:lnTo>
                    <a:pt x="200406" y="419100"/>
                  </a:lnTo>
                  <a:lnTo>
                    <a:pt x="204978" y="419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05050" y="5372100"/>
              <a:ext cx="200406" cy="40995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300477" y="5367527"/>
              <a:ext cx="209550" cy="419100"/>
            </a:xfrm>
            <a:custGeom>
              <a:avLst/>
              <a:gdLst/>
              <a:ahLst/>
              <a:cxnLst/>
              <a:rect l="l" t="t" r="r" b="b"/>
              <a:pathLst>
                <a:path w="209550" h="419100">
                  <a:moveTo>
                    <a:pt x="209550" y="414528"/>
                  </a:moveTo>
                  <a:lnTo>
                    <a:pt x="209550" y="4572"/>
                  </a:lnTo>
                  <a:lnTo>
                    <a:pt x="208026" y="1524"/>
                  </a:lnTo>
                  <a:lnTo>
                    <a:pt x="204978" y="0"/>
                  </a:lnTo>
                  <a:lnTo>
                    <a:pt x="4572" y="0"/>
                  </a:lnTo>
                  <a:lnTo>
                    <a:pt x="1523" y="1524"/>
                  </a:lnTo>
                  <a:lnTo>
                    <a:pt x="0" y="4572"/>
                  </a:lnTo>
                  <a:lnTo>
                    <a:pt x="0" y="414528"/>
                  </a:lnTo>
                  <a:lnTo>
                    <a:pt x="1524" y="417576"/>
                  </a:lnTo>
                  <a:lnTo>
                    <a:pt x="4572" y="419100"/>
                  </a:lnTo>
                  <a:lnTo>
                    <a:pt x="4572" y="9906"/>
                  </a:lnTo>
                  <a:lnTo>
                    <a:pt x="9905" y="4572"/>
                  </a:lnTo>
                  <a:lnTo>
                    <a:pt x="9905" y="9906"/>
                  </a:lnTo>
                  <a:lnTo>
                    <a:pt x="200406" y="9906"/>
                  </a:lnTo>
                  <a:lnTo>
                    <a:pt x="200406" y="4572"/>
                  </a:lnTo>
                  <a:lnTo>
                    <a:pt x="204978" y="9906"/>
                  </a:lnTo>
                  <a:lnTo>
                    <a:pt x="204978" y="419100"/>
                  </a:lnTo>
                  <a:lnTo>
                    <a:pt x="208026" y="417576"/>
                  </a:lnTo>
                  <a:lnTo>
                    <a:pt x="209550" y="414528"/>
                  </a:lnTo>
                  <a:close/>
                </a:path>
                <a:path w="209550" h="419100">
                  <a:moveTo>
                    <a:pt x="9905" y="9906"/>
                  </a:moveTo>
                  <a:lnTo>
                    <a:pt x="9905" y="4572"/>
                  </a:lnTo>
                  <a:lnTo>
                    <a:pt x="4572" y="9906"/>
                  </a:lnTo>
                  <a:lnTo>
                    <a:pt x="9905" y="9906"/>
                  </a:lnTo>
                  <a:close/>
                </a:path>
                <a:path w="209550" h="419100">
                  <a:moveTo>
                    <a:pt x="9906" y="409956"/>
                  </a:moveTo>
                  <a:lnTo>
                    <a:pt x="9905" y="9906"/>
                  </a:lnTo>
                  <a:lnTo>
                    <a:pt x="4572" y="9906"/>
                  </a:lnTo>
                  <a:lnTo>
                    <a:pt x="4572" y="409956"/>
                  </a:lnTo>
                  <a:lnTo>
                    <a:pt x="9906" y="409956"/>
                  </a:lnTo>
                  <a:close/>
                </a:path>
                <a:path w="209550" h="419100">
                  <a:moveTo>
                    <a:pt x="204978" y="409956"/>
                  </a:moveTo>
                  <a:lnTo>
                    <a:pt x="4572" y="409956"/>
                  </a:lnTo>
                  <a:lnTo>
                    <a:pt x="9906" y="414528"/>
                  </a:lnTo>
                  <a:lnTo>
                    <a:pt x="9906" y="419100"/>
                  </a:lnTo>
                  <a:lnTo>
                    <a:pt x="200406" y="419100"/>
                  </a:lnTo>
                  <a:lnTo>
                    <a:pt x="200406" y="414528"/>
                  </a:lnTo>
                  <a:lnTo>
                    <a:pt x="204978" y="409956"/>
                  </a:lnTo>
                  <a:close/>
                </a:path>
                <a:path w="209550" h="419100">
                  <a:moveTo>
                    <a:pt x="9906" y="419100"/>
                  </a:moveTo>
                  <a:lnTo>
                    <a:pt x="9906" y="414528"/>
                  </a:lnTo>
                  <a:lnTo>
                    <a:pt x="4572" y="409956"/>
                  </a:lnTo>
                  <a:lnTo>
                    <a:pt x="4572" y="419100"/>
                  </a:lnTo>
                  <a:lnTo>
                    <a:pt x="9906" y="419100"/>
                  </a:lnTo>
                  <a:close/>
                </a:path>
                <a:path w="209550" h="419100">
                  <a:moveTo>
                    <a:pt x="204978" y="9906"/>
                  </a:moveTo>
                  <a:lnTo>
                    <a:pt x="200406" y="4572"/>
                  </a:lnTo>
                  <a:lnTo>
                    <a:pt x="200406" y="9906"/>
                  </a:lnTo>
                  <a:lnTo>
                    <a:pt x="204978" y="9906"/>
                  </a:lnTo>
                  <a:close/>
                </a:path>
                <a:path w="209550" h="419100">
                  <a:moveTo>
                    <a:pt x="204978" y="409956"/>
                  </a:moveTo>
                  <a:lnTo>
                    <a:pt x="204978" y="9906"/>
                  </a:lnTo>
                  <a:lnTo>
                    <a:pt x="200406" y="9906"/>
                  </a:lnTo>
                  <a:lnTo>
                    <a:pt x="200406" y="409956"/>
                  </a:lnTo>
                  <a:lnTo>
                    <a:pt x="204978" y="409956"/>
                  </a:lnTo>
                  <a:close/>
                </a:path>
                <a:path w="209550" h="419100">
                  <a:moveTo>
                    <a:pt x="204978" y="419100"/>
                  </a:moveTo>
                  <a:lnTo>
                    <a:pt x="204978" y="409956"/>
                  </a:lnTo>
                  <a:lnTo>
                    <a:pt x="200406" y="414528"/>
                  </a:lnTo>
                  <a:lnTo>
                    <a:pt x="200406" y="419100"/>
                  </a:lnTo>
                  <a:lnTo>
                    <a:pt x="204978" y="419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91227" y="5372100"/>
              <a:ext cx="200405" cy="40995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486655" y="5367527"/>
              <a:ext cx="209550" cy="419100"/>
            </a:xfrm>
            <a:custGeom>
              <a:avLst/>
              <a:gdLst/>
              <a:ahLst/>
              <a:cxnLst/>
              <a:rect l="l" t="t" r="r" b="b"/>
              <a:pathLst>
                <a:path w="209550" h="419100">
                  <a:moveTo>
                    <a:pt x="209550" y="414528"/>
                  </a:moveTo>
                  <a:lnTo>
                    <a:pt x="209550" y="4572"/>
                  </a:lnTo>
                  <a:lnTo>
                    <a:pt x="208026" y="1524"/>
                  </a:lnTo>
                  <a:lnTo>
                    <a:pt x="204978" y="0"/>
                  </a:lnTo>
                  <a:lnTo>
                    <a:pt x="4572" y="0"/>
                  </a:lnTo>
                  <a:lnTo>
                    <a:pt x="1523" y="1524"/>
                  </a:lnTo>
                  <a:lnTo>
                    <a:pt x="0" y="4572"/>
                  </a:lnTo>
                  <a:lnTo>
                    <a:pt x="0" y="414528"/>
                  </a:lnTo>
                  <a:lnTo>
                    <a:pt x="1524" y="417576"/>
                  </a:lnTo>
                  <a:lnTo>
                    <a:pt x="4572" y="419100"/>
                  </a:lnTo>
                  <a:lnTo>
                    <a:pt x="4572" y="9906"/>
                  </a:lnTo>
                  <a:lnTo>
                    <a:pt x="9144" y="4572"/>
                  </a:lnTo>
                  <a:lnTo>
                    <a:pt x="9144" y="9906"/>
                  </a:lnTo>
                  <a:lnTo>
                    <a:pt x="199644" y="9906"/>
                  </a:lnTo>
                  <a:lnTo>
                    <a:pt x="199644" y="4572"/>
                  </a:lnTo>
                  <a:lnTo>
                    <a:pt x="204978" y="9906"/>
                  </a:lnTo>
                  <a:lnTo>
                    <a:pt x="204978" y="419100"/>
                  </a:lnTo>
                  <a:lnTo>
                    <a:pt x="208026" y="417576"/>
                  </a:lnTo>
                  <a:lnTo>
                    <a:pt x="209550" y="414528"/>
                  </a:lnTo>
                  <a:close/>
                </a:path>
                <a:path w="209550" h="419100">
                  <a:moveTo>
                    <a:pt x="9144" y="9906"/>
                  </a:moveTo>
                  <a:lnTo>
                    <a:pt x="9144" y="4572"/>
                  </a:lnTo>
                  <a:lnTo>
                    <a:pt x="4572" y="9906"/>
                  </a:lnTo>
                  <a:lnTo>
                    <a:pt x="9144" y="9906"/>
                  </a:lnTo>
                  <a:close/>
                </a:path>
                <a:path w="209550" h="419100">
                  <a:moveTo>
                    <a:pt x="9144" y="409956"/>
                  </a:moveTo>
                  <a:lnTo>
                    <a:pt x="9144" y="9906"/>
                  </a:lnTo>
                  <a:lnTo>
                    <a:pt x="4572" y="9906"/>
                  </a:lnTo>
                  <a:lnTo>
                    <a:pt x="4572" y="409956"/>
                  </a:lnTo>
                  <a:lnTo>
                    <a:pt x="9144" y="409956"/>
                  </a:lnTo>
                  <a:close/>
                </a:path>
                <a:path w="209550" h="419100">
                  <a:moveTo>
                    <a:pt x="204978" y="409956"/>
                  </a:moveTo>
                  <a:lnTo>
                    <a:pt x="4572" y="409956"/>
                  </a:lnTo>
                  <a:lnTo>
                    <a:pt x="9144" y="414528"/>
                  </a:lnTo>
                  <a:lnTo>
                    <a:pt x="9144" y="419100"/>
                  </a:lnTo>
                  <a:lnTo>
                    <a:pt x="199644" y="419100"/>
                  </a:lnTo>
                  <a:lnTo>
                    <a:pt x="199644" y="414528"/>
                  </a:lnTo>
                  <a:lnTo>
                    <a:pt x="204978" y="409956"/>
                  </a:lnTo>
                  <a:close/>
                </a:path>
                <a:path w="209550" h="419100">
                  <a:moveTo>
                    <a:pt x="9144" y="419100"/>
                  </a:moveTo>
                  <a:lnTo>
                    <a:pt x="9144" y="414528"/>
                  </a:lnTo>
                  <a:lnTo>
                    <a:pt x="4572" y="409956"/>
                  </a:lnTo>
                  <a:lnTo>
                    <a:pt x="4572" y="419100"/>
                  </a:lnTo>
                  <a:lnTo>
                    <a:pt x="9144" y="419100"/>
                  </a:lnTo>
                  <a:close/>
                </a:path>
                <a:path w="209550" h="419100">
                  <a:moveTo>
                    <a:pt x="204978" y="9906"/>
                  </a:moveTo>
                  <a:lnTo>
                    <a:pt x="199644" y="4572"/>
                  </a:lnTo>
                  <a:lnTo>
                    <a:pt x="199644" y="9906"/>
                  </a:lnTo>
                  <a:lnTo>
                    <a:pt x="204978" y="9906"/>
                  </a:lnTo>
                  <a:close/>
                </a:path>
                <a:path w="209550" h="419100">
                  <a:moveTo>
                    <a:pt x="204978" y="409956"/>
                  </a:moveTo>
                  <a:lnTo>
                    <a:pt x="204978" y="9906"/>
                  </a:lnTo>
                  <a:lnTo>
                    <a:pt x="199644" y="9906"/>
                  </a:lnTo>
                  <a:lnTo>
                    <a:pt x="199644" y="409956"/>
                  </a:lnTo>
                  <a:lnTo>
                    <a:pt x="204978" y="409956"/>
                  </a:lnTo>
                  <a:close/>
                </a:path>
                <a:path w="209550" h="419100">
                  <a:moveTo>
                    <a:pt x="204978" y="419100"/>
                  </a:moveTo>
                  <a:lnTo>
                    <a:pt x="204978" y="409956"/>
                  </a:lnTo>
                  <a:lnTo>
                    <a:pt x="199644" y="414528"/>
                  </a:lnTo>
                  <a:lnTo>
                    <a:pt x="199644" y="419100"/>
                  </a:lnTo>
                  <a:lnTo>
                    <a:pt x="204978" y="419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91327" y="5372100"/>
              <a:ext cx="200405" cy="40995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286755" y="5367527"/>
              <a:ext cx="209550" cy="419100"/>
            </a:xfrm>
            <a:custGeom>
              <a:avLst/>
              <a:gdLst/>
              <a:ahLst/>
              <a:cxnLst/>
              <a:rect l="l" t="t" r="r" b="b"/>
              <a:pathLst>
                <a:path w="209550" h="419100">
                  <a:moveTo>
                    <a:pt x="209550" y="414528"/>
                  </a:moveTo>
                  <a:lnTo>
                    <a:pt x="209550" y="4572"/>
                  </a:lnTo>
                  <a:lnTo>
                    <a:pt x="208026" y="1524"/>
                  </a:lnTo>
                  <a:lnTo>
                    <a:pt x="204978" y="0"/>
                  </a:lnTo>
                  <a:lnTo>
                    <a:pt x="4572" y="0"/>
                  </a:lnTo>
                  <a:lnTo>
                    <a:pt x="1523" y="1524"/>
                  </a:lnTo>
                  <a:lnTo>
                    <a:pt x="0" y="4572"/>
                  </a:lnTo>
                  <a:lnTo>
                    <a:pt x="0" y="414528"/>
                  </a:lnTo>
                  <a:lnTo>
                    <a:pt x="1524" y="417576"/>
                  </a:lnTo>
                  <a:lnTo>
                    <a:pt x="4572" y="419100"/>
                  </a:lnTo>
                  <a:lnTo>
                    <a:pt x="4572" y="9906"/>
                  </a:lnTo>
                  <a:lnTo>
                    <a:pt x="9144" y="4572"/>
                  </a:lnTo>
                  <a:lnTo>
                    <a:pt x="9144" y="9906"/>
                  </a:lnTo>
                  <a:lnTo>
                    <a:pt x="199644" y="9906"/>
                  </a:lnTo>
                  <a:lnTo>
                    <a:pt x="199644" y="4572"/>
                  </a:lnTo>
                  <a:lnTo>
                    <a:pt x="204978" y="9906"/>
                  </a:lnTo>
                  <a:lnTo>
                    <a:pt x="204978" y="419100"/>
                  </a:lnTo>
                  <a:lnTo>
                    <a:pt x="208026" y="417576"/>
                  </a:lnTo>
                  <a:lnTo>
                    <a:pt x="209550" y="414528"/>
                  </a:lnTo>
                  <a:close/>
                </a:path>
                <a:path w="209550" h="419100">
                  <a:moveTo>
                    <a:pt x="9144" y="9906"/>
                  </a:moveTo>
                  <a:lnTo>
                    <a:pt x="9144" y="4572"/>
                  </a:lnTo>
                  <a:lnTo>
                    <a:pt x="4572" y="9906"/>
                  </a:lnTo>
                  <a:lnTo>
                    <a:pt x="9144" y="9906"/>
                  </a:lnTo>
                  <a:close/>
                </a:path>
                <a:path w="209550" h="419100">
                  <a:moveTo>
                    <a:pt x="9144" y="409956"/>
                  </a:moveTo>
                  <a:lnTo>
                    <a:pt x="9144" y="9906"/>
                  </a:lnTo>
                  <a:lnTo>
                    <a:pt x="4572" y="9906"/>
                  </a:lnTo>
                  <a:lnTo>
                    <a:pt x="4572" y="409956"/>
                  </a:lnTo>
                  <a:lnTo>
                    <a:pt x="9144" y="409956"/>
                  </a:lnTo>
                  <a:close/>
                </a:path>
                <a:path w="209550" h="419100">
                  <a:moveTo>
                    <a:pt x="204978" y="409956"/>
                  </a:moveTo>
                  <a:lnTo>
                    <a:pt x="4572" y="409956"/>
                  </a:lnTo>
                  <a:lnTo>
                    <a:pt x="9144" y="414528"/>
                  </a:lnTo>
                  <a:lnTo>
                    <a:pt x="9144" y="419100"/>
                  </a:lnTo>
                  <a:lnTo>
                    <a:pt x="199644" y="419100"/>
                  </a:lnTo>
                  <a:lnTo>
                    <a:pt x="199644" y="414528"/>
                  </a:lnTo>
                  <a:lnTo>
                    <a:pt x="204978" y="409956"/>
                  </a:lnTo>
                  <a:close/>
                </a:path>
                <a:path w="209550" h="419100">
                  <a:moveTo>
                    <a:pt x="9144" y="419100"/>
                  </a:moveTo>
                  <a:lnTo>
                    <a:pt x="9144" y="414528"/>
                  </a:lnTo>
                  <a:lnTo>
                    <a:pt x="4572" y="409956"/>
                  </a:lnTo>
                  <a:lnTo>
                    <a:pt x="4572" y="419100"/>
                  </a:lnTo>
                  <a:lnTo>
                    <a:pt x="9144" y="419100"/>
                  </a:lnTo>
                  <a:close/>
                </a:path>
                <a:path w="209550" h="419100">
                  <a:moveTo>
                    <a:pt x="204978" y="9906"/>
                  </a:moveTo>
                  <a:lnTo>
                    <a:pt x="199644" y="4572"/>
                  </a:lnTo>
                  <a:lnTo>
                    <a:pt x="199644" y="9906"/>
                  </a:lnTo>
                  <a:lnTo>
                    <a:pt x="204978" y="9906"/>
                  </a:lnTo>
                  <a:close/>
                </a:path>
                <a:path w="209550" h="419100">
                  <a:moveTo>
                    <a:pt x="204978" y="409956"/>
                  </a:moveTo>
                  <a:lnTo>
                    <a:pt x="204978" y="9906"/>
                  </a:lnTo>
                  <a:lnTo>
                    <a:pt x="199644" y="9906"/>
                  </a:lnTo>
                  <a:lnTo>
                    <a:pt x="199644" y="409956"/>
                  </a:lnTo>
                  <a:lnTo>
                    <a:pt x="204978" y="409956"/>
                  </a:lnTo>
                  <a:close/>
                </a:path>
                <a:path w="209550" h="419100">
                  <a:moveTo>
                    <a:pt x="204978" y="419100"/>
                  </a:moveTo>
                  <a:lnTo>
                    <a:pt x="204978" y="409956"/>
                  </a:lnTo>
                  <a:lnTo>
                    <a:pt x="199644" y="414528"/>
                  </a:lnTo>
                  <a:lnTo>
                    <a:pt x="199644" y="419100"/>
                  </a:lnTo>
                  <a:lnTo>
                    <a:pt x="204978" y="419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30084" y="5362955"/>
              <a:ext cx="199644" cy="40919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524749" y="5358384"/>
              <a:ext cx="209550" cy="419100"/>
            </a:xfrm>
            <a:custGeom>
              <a:avLst/>
              <a:gdLst/>
              <a:ahLst/>
              <a:cxnLst/>
              <a:rect l="l" t="t" r="r" b="b"/>
              <a:pathLst>
                <a:path w="209550" h="419100">
                  <a:moveTo>
                    <a:pt x="209550" y="413766"/>
                  </a:moveTo>
                  <a:lnTo>
                    <a:pt x="209550" y="4572"/>
                  </a:lnTo>
                  <a:lnTo>
                    <a:pt x="208788" y="1524"/>
                  </a:lnTo>
                  <a:lnTo>
                    <a:pt x="204978" y="0"/>
                  </a:lnTo>
                  <a:lnTo>
                    <a:pt x="5334" y="0"/>
                  </a:lnTo>
                  <a:lnTo>
                    <a:pt x="1523" y="1524"/>
                  </a:lnTo>
                  <a:lnTo>
                    <a:pt x="0" y="4572"/>
                  </a:lnTo>
                  <a:lnTo>
                    <a:pt x="0" y="413766"/>
                  </a:lnTo>
                  <a:lnTo>
                    <a:pt x="1524" y="417576"/>
                  </a:lnTo>
                  <a:lnTo>
                    <a:pt x="5334" y="419100"/>
                  </a:lnTo>
                  <a:lnTo>
                    <a:pt x="5334" y="9144"/>
                  </a:lnTo>
                  <a:lnTo>
                    <a:pt x="9906" y="4572"/>
                  </a:lnTo>
                  <a:lnTo>
                    <a:pt x="9906" y="9144"/>
                  </a:lnTo>
                  <a:lnTo>
                    <a:pt x="200405" y="9144"/>
                  </a:lnTo>
                  <a:lnTo>
                    <a:pt x="200405" y="4572"/>
                  </a:lnTo>
                  <a:lnTo>
                    <a:pt x="204978" y="9144"/>
                  </a:lnTo>
                  <a:lnTo>
                    <a:pt x="204978" y="419100"/>
                  </a:lnTo>
                  <a:lnTo>
                    <a:pt x="208788" y="417576"/>
                  </a:lnTo>
                  <a:lnTo>
                    <a:pt x="209550" y="413766"/>
                  </a:lnTo>
                  <a:close/>
                </a:path>
                <a:path w="209550" h="419100">
                  <a:moveTo>
                    <a:pt x="9906" y="9144"/>
                  </a:moveTo>
                  <a:lnTo>
                    <a:pt x="9906" y="4572"/>
                  </a:lnTo>
                  <a:lnTo>
                    <a:pt x="5334" y="9144"/>
                  </a:lnTo>
                  <a:lnTo>
                    <a:pt x="9906" y="9144"/>
                  </a:lnTo>
                  <a:close/>
                </a:path>
                <a:path w="209550" h="419100">
                  <a:moveTo>
                    <a:pt x="9906" y="409194"/>
                  </a:moveTo>
                  <a:lnTo>
                    <a:pt x="9906" y="9144"/>
                  </a:lnTo>
                  <a:lnTo>
                    <a:pt x="5334" y="9144"/>
                  </a:lnTo>
                  <a:lnTo>
                    <a:pt x="5334" y="409194"/>
                  </a:lnTo>
                  <a:lnTo>
                    <a:pt x="9906" y="409194"/>
                  </a:lnTo>
                  <a:close/>
                </a:path>
                <a:path w="209550" h="419100">
                  <a:moveTo>
                    <a:pt x="204978" y="409194"/>
                  </a:moveTo>
                  <a:lnTo>
                    <a:pt x="5334" y="409194"/>
                  </a:lnTo>
                  <a:lnTo>
                    <a:pt x="9906" y="413766"/>
                  </a:lnTo>
                  <a:lnTo>
                    <a:pt x="9906" y="419100"/>
                  </a:lnTo>
                  <a:lnTo>
                    <a:pt x="200406" y="419100"/>
                  </a:lnTo>
                  <a:lnTo>
                    <a:pt x="200406" y="413766"/>
                  </a:lnTo>
                  <a:lnTo>
                    <a:pt x="204978" y="409194"/>
                  </a:lnTo>
                  <a:close/>
                </a:path>
                <a:path w="209550" h="419100">
                  <a:moveTo>
                    <a:pt x="9906" y="419100"/>
                  </a:moveTo>
                  <a:lnTo>
                    <a:pt x="9906" y="413766"/>
                  </a:lnTo>
                  <a:lnTo>
                    <a:pt x="5334" y="409194"/>
                  </a:lnTo>
                  <a:lnTo>
                    <a:pt x="5334" y="419100"/>
                  </a:lnTo>
                  <a:lnTo>
                    <a:pt x="9906" y="419100"/>
                  </a:lnTo>
                  <a:close/>
                </a:path>
                <a:path w="209550" h="419100">
                  <a:moveTo>
                    <a:pt x="204978" y="9144"/>
                  </a:moveTo>
                  <a:lnTo>
                    <a:pt x="200405" y="4572"/>
                  </a:lnTo>
                  <a:lnTo>
                    <a:pt x="200405" y="9144"/>
                  </a:lnTo>
                  <a:lnTo>
                    <a:pt x="204978" y="9144"/>
                  </a:lnTo>
                  <a:close/>
                </a:path>
                <a:path w="209550" h="419100">
                  <a:moveTo>
                    <a:pt x="204978" y="409194"/>
                  </a:moveTo>
                  <a:lnTo>
                    <a:pt x="204978" y="9144"/>
                  </a:lnTo>
                  <a:lnTo>
                    <a:pt x="200405" y="9144"/>
                  </a:lnTo>
                  <a:lnTo>
                    <a:pt x="200406" y="409194"/>
                  </a:lnTo>
                  <a:lnTo>
                    <a:pt x="204978" y="409194"/>
                  </a:lnTo>
                  <a:close/>
                </a:path>
                <a:path w="209550" h="419100">
                  <a:moveTo>
                    <a:pt x="204978" y="419100"/>
                  </a:moveTo>
                  <a:lnTo>
                    <a:pt x="204978" y="409194"/>
                  </a:lnTo>
                  <a:lnTo>
                    <a:pt x="200406" y="413766"/>
                  </a:lnTo>
                  <a:lnTo>
                    <a:pt x="200406" y="419100"/>
                  </a:lnTo>
                  <a:lnTo>
                    <a:pt x="204978" y="419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AE2C7F9-6608-46C5-982A-05C764DC7188}"/>
              </a:ext>
            </a:extLst>
          </p:cNvPr>
          <p:cNvSpPr txBox="1"/>
          <p:nvPr/>
        </p:nvSpPr>
        <p:spPr>
          <a:xfrm>
            <a:off x="714754" y="5884407"/>
            <a:ext cx="896668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Performance: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Low load: bit-map gets repeated. On an average, the station has to wait N/2 slots.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High numbers slots rarely have to wait for next scan.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Lower numbers channels have to wait for 1.5N slots and higher numbered </a:t>
            </a:r>
          </a:p>
          <a:p>
            <a:r>
              <a:rPr lang="en-US" sz="2000" dirty="0"/>
              <a:t>channels have to wait for 0.5N slots. </a:t>
            </a:r>
            <a:endParaRPr lang="en-IN" sz="20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7789" y="411226"/>
            <a:ext cx="775690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 </a:t>
            </a:r>
            <a:r>
              <a:rPr spc="-5" dirty="0"/>
              <a:t>Token</a:t>
            </a:r>
            <a:r>
              <a:rPr spc="-130" dirty="0"/>
              <a:t> </a:t>
            </a:r>
            <a:r>
              <a:rPr dirty="0"/>
              <a:t>Ring</a:t>
            </a:r>
            <a:r>
              <a:rPr lang="en-US" dirty="0"/>
              <a:t>-Collision free protocol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7494905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Token sent round ring defines the sending</a:t>
            </a:r>
            <a:r>
              <a:rPr sz="2400" spc="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order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Station with token may send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frame before passing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Idea can be used without ring too, e.g., token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bus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324605" y="3800951"/>
            <a:ext cx="3562350" cy="2531745"/>
            <a:chOff x="3324605" y="3800951"/>
            <a:chExt cx="3562350" cy="253174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43680" y="3800951"/>
              <a:ext cx="2847975" cy="57292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24605" y="4373880"/>
              <a:ext cx="3562350" cy="195834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611627" y="3779773"/>
            <a:ext cx="737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Station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31947" y="3627366"/>
            <a:ext cx="636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0" dirty="0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oken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39373" y="5684773"/>
            <a:ext cx="13100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827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Direction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  transmission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05705" y="6332220"/>
            <a:ext cx="981074" cy="14685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9200" y="728726"/>
            <a:ext cx="792022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Countdown</a:t>
            </a:r>
            <a:r>
              <a:rPr lang="en-US" spc="-5" dirty="0"/>
              <a:t>-Collision Free Protocol</a:t>
            </a:r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457200" y="2704914"/>
            <a:ext cx="9144000" cy="3627754"/>
            <a:chOff x="457200" y="2704914"/>
            <a:chExt cx="9144000" cy="362775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03570" y="2704914"/>
              <a:ext cx="2025459" cy="68979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3393948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67300" y="3394710"/>
              <a:ext cx="4072128" cy="195834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57200" y="5352288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2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45858" y="1439672"/>
            <a:ext cx="6869430" cy="51373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>
                <a:latin typeface="Arial"/>
                <a:cs typeface="Arial"/>
              </a:rPr>
              <a:t>-Bitmap does not scales to thousands of stations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2400" spc="-5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>
                <a:latin typeface="Arial"/>
                <a:cs typeface="Arial"/>
              </a:rPr>
              <a:t>-</a:t>
            </a:r>
            <a:r>
              <a:rPr sz="2400" spc="-5" dirty="0">
                <a:latin typeface="Arial"/>
                <a:cs typeface="Arial"/>
              </a:rPr>
              <a:t>Binary countdown improves on the bitmap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protocol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250" dirty="0">
              <a:latin typeface="Arial"/>
              <a:cs typeface="Arial"/>
            </a:endParaRPr>
          </a:p>
          <a:p>
            <a:pPr marL="241300" marR="2927985" indent="-228600">
              <a:lnSpc>
                <a:spcPct val="100000"/>
              </a:lnSpc>
              <a:spcBef>
                <a:spcPts val="5"/>
              </a:spcBef>
              <a:buClr>
                <a:srgbClr val="0000FF"/>
              </a:buClr>
              <a:buChar char="•"/>
              <a:tabLst>
                <a:tab pos="241300" algn="l"/>
              </a:tabLst>
            </a:pPr>
            <a:r>
              <a:rPr sz="2400" spc="-5" dirty="0">
                <a:latin typeface="Arial"/>
                <a:cs typeface="Arial"/>
              </a:rPr>
              <a:t>Stations send their address  in contention slot (log </a:t>
            </a:r>
            <a:r>
              <a:rPr sz="2400" dirty="0">
                <a:latin typeface="Arial"/>
                <a:cs typeface="Arial"/>
              </a:rPr>
              <a:t>N  </a:t>
            </a:r>
            <a:r>
              <a:rPr sz="2400" spc="-5" dirty="0">
                <a:latin typeface="Arial"/>
                <a:cs typeface="Arial"/>
              </a:rPr>
              <a:t>bits instead of 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bits)</a:t>
            </a:r>
            <a:endParaRPr sz="2400" dirty="0">
              <a:latin typeface="Arial"/>
              <a:cs typeface="Arial"/>
            </a:endParaRPr>
          </a:p>
          <a:p>
            <a:pPr marL="241300" marR="3064510" indent="-2286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241300" algn="l"/>
              </a:tabLst>
            </a:pPr>
            <a:r>
              <a:rPr sz="2400" spc="-5" dirty="0">
                <a:latin typeface="Arial"/>
                <a:cs typeface="Arial"/>
              </a:rPr>
              <a:t>Medium ORs bits; stations  give up when they send </a:t>
            </a:r>
            <a:r>
              <a:rPr sz="2400" dirty="0">
                <a:latin typeface="Arial"/>
                <a:cs typeface="Arial"/>
              </a:rPr>
              <a:t>a  </a:t>
            </a:r>
            <a:r>
              <a:rPr sz="2400" spc="-5" dirty="0">
                <a:latin typeface="Arial"/>
                <a:cs typeface="Arial"/>
              </a:rPr>
              <a:t>“0” but see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 “1”</a:t>
            </a:r>
            <a:endParaRPr sz="2400" dirty="0">
              <a:latin typeface="Arial"/>
              <a:cs typeface="Arial"/>
            </a:endParaRPr>
          </a:p>
          <a:p>
            <a:pPr marL="241300" marR="3488054" indent="-2286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241300" algn="l"/>
              </a:tabLst>
            </a:pPr>
            <a:r>
              <a:rPr sz="2400" spc="-5" dirty="0">
                <a:latin typeface="Arial"/>
                <a:cs typeface="Arial"/>
              </a:rPr>
              <a:t>Station that sees its full  address is next to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send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67300" y="5353050"/>
            <a:ext cx="4072128" cy="132435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9900" y="728726"/>
            <a:ext cx="65754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Limited-Contention </a:t>
            </a:r>
            <a:r>
              <a:rPr dirty="0"/>
              <a:t>Protocols</a:t>
            </a:r>
            <a:r>
              <a:rPr spc="-125" dirty="0"/>
              <a:t> 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450339" y="1940305"/>
            <a:ext cx="7498715" cy="1198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Idea is to divide stations into groups within which only </a:t>
            </a:r>
            <a:r>
              <a:rPr sz="2400" dirty="0">
                <a:latin typeface="Arial"/>
                <a:cs typeface="Arial"/>
              </a:rPr>
              <a:t>a  </a:t>
            </a:r>
            <a:r>
              <a:rPr sz="2400" spc="-5" dirty="0">
                <a:latin typeface="Arial"/>
                <a:cs typeface="Arial"/>
              </a:rPr>
              <a:t>very small number are likely to want to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send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Avoids wastage due to idle periods and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collisions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3267455"/>
            <a:ext cx="9144000" cy="2085975"/>
            <a:chOff x="457200" y="3267455"/>
            <a:chExt cx="9144000" cy="20859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0683" y="3267455"/>
              <a:ext cx="8257793" cy="110642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57200" y="437311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2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0683" y="4373880"/>
              <a:ext cx="8257793" cy="97917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219955" y="4373117"/>
              <a:ext cx="3676650" cy="394335"/>
            </a:xfrm>
            <a:custGeom>
              <a:avLst/>
              <a:gdLst/>
              <a:ahLst/>
              <a:cxnLst/>
              <a:rect l="l" t="t" r="r" b="b"/>
              <a:pathLst>
                <a:path w="3676650" h="394335">
                  <a:moveTo>
                    <a:pt x="3676650" y="393953"/>
                  </a:moveTo>
                  <a:lnTo>
                    <a:pt x="3676650" y="0"/>
                  </a:lnTo>
                  <a:lnTo>
                    <a:pt x="0" y="0"/>
                  </a:lnTo>
                  <a:lnTo>
                    <a:pt x="0" y="393954"/>
                  </a:lnTo>
                  <a:lnTo>
                    <a:pt x="3676650" y="3939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298688" y="4147820"/>
            <a:ext cx="35179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Already too many contenders </a:t>
            </a:r>
            <a:r>
              <a:rPr sz="1800" spc="-5" dirty="0">
                <a:latin typeface="Arial"/>
                <a:cs typeface="Arial"/>
              </a:rPr>
              <a:t>for</a:t>
            </a:r>
            <a:r>
              <a:rPr sz="1800" spc="-1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  good chance of one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winner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900683" y="4429633"/>
            <a:ext cx="8258175" cy="2381250"/>
            <a:chOff x="900683" y="4429633"/>
            <a:chExt cx="8258175" cy="2381250"/>
          </a:xfrm>
        </p:grpSpPr>
        <p:sp>
          <p:nvSpPr>
            <p:cNvPr id="11" name="object 11"/>
            <p:cNvSpPr/>
            <p:nvPr/>
          </p:nvSpPr>
          <p:spPr>
            <a:xfrm>
              <a:off x="2971800" y="4429633"/>
              <a:ext cx="1183640" cy="564515"/>
            </a:xfrm>
            <a:custGeom>
              <a:avLst/>
              <a:gdLst/>
              <a:ahLst/>
              <a:cxnLst/>
              <a:rect l="l" t="t" r="r" b="b"/>
              <a:pathLst>
                <a:path w="1183639" h="564514">
                  <a:moveTo>
                    <a:pt x="68857" y="456927"/>
                  </a:moveTo>
                  <a:lnTo>
                    <a:pt x="25146" y="424306"/>
                  </a:lnTo>
                  <a:lnTo>
                    <a:pt x="0" y="564515"/>
                  </a:lnTo>
                  <a:lnTo>
                    <a:pt x="60959" y="533852"/>
                  </a:lnTo>
                  <a:lnTo>
                    <a:pt x="60959" y="466978"/>
                  </a:lnTo>
                  <a:lnTo>
                    <a:pt x="68857" y="456927"/>
                  </a:lnTo>
                  <a:close/>
                </a:path>
                <a:path w="1183639" h="564514">
                  <a:moveTo>
                    <a:pt x="83784" y="468066"/>
                  </a:moveTo>
                  <a:lnTo>
                    <a:pt x="68857" y="456927"/>
                  </a:lnTo>
                  <a:lnTo>
                    <a:pt x="60959" y="466978"/>
                  </a:lnTo>
                  <a:lnTo>
                    <a:pt x="76200" y="478408"/>
                  </a:lnTo>
                  <a:lnTo>
                    <a:pt x="83784" y="468066"/>
                  </a:lnTo>
                  <a:close/>
                </a:path>
                <a:path w="1183639" h="564514">
                  <a:moveTo>
                    <a:pt x="127253" y="500506"/>
                  </a:moveTo>
                  <a:lnTo>
                    <a:pt x="83784" y="468066"/>
                  </a:lnTo>
                  <a:lnTo>
                    <a:pt x="76200" y="478408"/>
                  </a:lnTo>
                  <a:lnTo>
                    <a:pt x="60959" y="466978"/>
                  </a:lnTo>
                  <a:lnTo>
                    <a:pt x="60959" y="533852"/>
                  </a:lnTo>
                  <a:lnTo>
                    <a:pt x="127253" y="500506"/>
                  </a:lnTo>
                  <a:close/>
                </a:path>
                <a:path w="1183639" h="564514">
                  <a:moveTo>
                    <a:pt x="1183386" y="12826"/>
                  </a:moveTo>
                  <a:lnTo>
                    <a:pt x="1145286" y="6730"/>
                  </a:lnTo>
                  <a:lnTo>
                    <a:pt x="1074941" y="1187"/>
                  </a:lnTo>
                  <a:lnTo>
                    <a:pt x="1025110" y="0"/>
                  </a:lnTo>
                  <a:lnTo>
                    <a:pt x="975259" y="611"/>
                  </a:lnTo>
                  <a:lnTo>
                    <a:pt x="925432" y="2751"/>
                  </a:lnTo>
                  <a:lnTo>
                    <a:pt x="875667" y="6151"/>
                  </a:lnTo>
                  <a:lnTo>
                    <a:pt x="826007" y="10540"/>
                  </a:lnTo>
                  <a:lnTo>
                    <a:pt x="771906" y="17398"/>
                  </a:lnTo>
                  <a:lnTo>
                    <a:pt x="725336" y="24132"/>
                  </a:lnTo>
                  <a:lnTo>
                    <a:pt x="678180" y="32187"/>
                  </a:lnTo>
                  <a:lnTo>
                    <a:pt x="630288" y="41692"/>
                  </a:lnTo>
                  <a:lnTo>
                    <a:pt x="582709" y="52572"/>
                  </a:lnTo>
                  <a:lnTo>
                    <a:pt x="536194" y="64802"/>
                  </a:lnTo>
                  <a:lnTo>
                    <a:pt x="491489" y="78358"/>
                  </a:lnTo>
                  <a:lnTo>
                    <a:pt x="448817" y="93598"/>
                  </a:lnTo>
                  <a:lnTo>
                    <a:pt x="377548" y="125418"/>
                  </a:lnTo>
                  <a:lnTo>
                    <a:pt x="333201" y="151016"/>
                  </a:lnTo>
                  <a:lnTo>
                    <a:pt x="294163" y="178803"/>
                  </a:lnTo>
                  <a:lnTo>
                    <a:pt x="259396" y="208812"/>
                  </a:lnTo>
                  <a:lnTo>
                    <a:pt x="227861" y="241074"/>
                  </a:lnTo>
                  <a:lnTo>
                    <a:pt x="198519" y="275620"/>
                  </a:lnTo>
                  <a:lnTo>
                    <a:pt x="170330" y="312480"/>
                  </a:lnTo>
                  <a:lnTo>
                    <a:pt x="142256" y="351686"/>
                  </a:lnTo>
                  <a:lnTo>
                    <a:pt x="82296" y="437260"/>
                  </a:lnTo>
                  <a:lnTo>
                    <a:pt x="69341" y="456310"/>
                  </a:lnTo>
                  <a:lnTo>
                    <a:pt x="68857" y="456927"/>
                  </a:lnTo>
                  <a:lnTo>
                    <a:pt x="83784" y="468066"/>
                  </a:lnTo>
                  <a:lnTo>
                    <a:pt x="84581" y="466978"/>
                  </a:lnTo>
                  <a:lnTo>
                    <a:pt x="98297" y="448691"/>
                  </a:lnTo>
                  <a:lnTo>
                    <a:pt x="156238" y="365142"/>
                  </a:lnTo>
                  <a:lnTo>
                    <a:pt x="183705" y="326524"/>
                  </a:lnTo>
                  <a:lnTo>
                    <a:pt x="211426" y="290071"/>
                  </a:lnTo>
                  <a:lnTo>
                    <a:pt x="240344" y="255833"/>
                  </a:lnTo>
                  <a:lnTo>
                    <a:pt x="271401" y="223856"/>
                  </a:lnTo>
                  <a:lnTo>
                    <a:pt x="305539" y="194187"/>
                  </a:lnTo>
                  <a:lnTo>
                    <a:pt x="343701" y="166875"/>
                  </a:lnTo>
                  <a:lnTo>
                    <a:pt x="386828" y="141965"/>
                  </a:lnTo>
                  <a:lnTo>
                    <a:pt x="435864" y="119506"/>
                  </a:lnTo>
                  <a:lnTo>
                    <a:pt x="476250" y="103504"/>
                  </a:lnTo>
                  <a:lnTo>
                    <a:pt x="522318" y="88861"/>
                  </a:lnTo>
                  <a:lnTo>
                    <a:pt x="570637" y="75453"/>
                  </a:lnTo>
                  <a:lnTo>
                    <a:pt x="620831" y="63337"/>
                  </a:lnTo>
                  <a:lnTo>
                    <a:pt x="672523" y="52571"/>
                  </a:lnTo>
                  <a:lnTo>
                    <a:pt x="725635" y="43168"/>
                  </a:lnTo>
                  <a:lnTo>
                    <a:pt x="778893" y="35315"/>
                  </a:lnTo>
                  <a:lnTo>
                    <a:pt x="832819" y="28939"/>
                  </a:lnTo>
                  <a:lnTo>
                    <a:pt x="886735" y="24139"/>
                  </a:lnTo>
                  <a:lnTo>
                    <a:pt x="940265" y="20973"/>
                  </a:lnTo>
                  <a:lnTo>
                    <a:pt x="993034" y="19497"/>
                  </a:lnTo>
                  <a:lnTo>
                    <a:pt x="1044664" y="19769"/>
                  </a:lnTo>
                  <a:lnTo>
                    <a:pt x="1094778" y="21844"/>
                  </a:lnTo>
                  <a:lnTo>
                    <a:pt x="1143000" y="25780"/>
                  </a:lnTo>
                  <a:lnTo>
                    <a:pt x="1162050" y="28066"/>
                  </a:lnTo>
                  <a:lnTo>
                    <a:pt x="1180338" y="31114"/>
                  </a:lnTo>
                  <a:lnTo>
                    <a:pt x="1183386" y="12826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683" y="5353050"/>
              <a:ext cx="8257793" cy="14577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708" y="728726"/>
            <a:ext cx="88874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Limited </a:t>
            </a:r>
            <a:r>
              <a:rPr spc="-5" dirty="0"/>
              <a:t>Contention </a:t>
            </a:r>
            <a:r>
              <a:rPr dirty="0"/>
              <a:t>(2) –Adaptive Tree</a:t>
            </a:r>
            <a:r>
              <a:rPr spc="-165" dirty="0"/>
              <a:t> </a:t>
            </a:r>
            <a:r>
              <a:rPr dirty="0"/>
              <a:t>Walk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3484644" y="3643503"/>
            <a:ext cx="3109595" cy="1710055"/>
            <a:chOff x="3484644" y="3643503"/>
            <a:chExt cx="3109595" cy="17100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80336" y="3643503"/>
              <a:ext cx="1310227" cy="7303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84644" y="4373880"/>
              <a:ext cx="3109015" cy="97917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450339" y="2016506"/>
            <a:ext cx="7158990" cy="288226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Tree divides stations into groups (nodes) to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poll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Depth first search under nodes with poll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collisions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Start search at lower levels if &gt;1 station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expected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50">
              <a:latin typeface="Arial"/>
              <a:cs typeface="Arial"/>
            </a:endParaRPr>
          </a:p>
          <a:p>
            <a:pPr marL="479425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Level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50">
              <a:latin typeface="Arial"/>
              <a:cs typeface="Arial"/>
            </a:endParaRPr>
          </a:p>
          <a:p>
            <a:pPr marL="47942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"/>
                <a:cs typeface="Arial"/>
              </a:rPr>
              <a:t>Level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944267" y="5353050"/>
            <a:ext cx="5485765" cy="1350645"/>
            <a:chOff x="2944267" y="5353050"/>
            <a:chExt cx="5485765" cy="135064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0499" y="5353050"/>
              <a:ext cx="3997305" cy="97917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44267" y="6332219"/>
              <a:ext cx="5485190" cy="37116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926589" y="5580379"/>
            <a:ext cx="7613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Level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3300" y="728726"/>
            <a:ext cx="5513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Wireless </a:t>
            </a:r>
            <a:r>
              <a:rPr spc="-5" dirty="0"/>
              <a:t>LAN </a:t>
            </a:r>
            <a:r>
              <a:rPr dirty="0"/>
              <a:t>Protocols</a:t>
            </a:r>
            <a:r>
              <a:rPr spc="-114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1959610"/>
          </a:xfrm>
          <a:custGeom>
            <a:avLst/>
            <a:gdLst/>
            <a:ahLst/>
            <a:cxnLst/>
            <a:rect l="l" t="t" r="r" b="b"/>
            <a:pathLst>
              <a:path w="9144000" h="1959610">
                <a:moveTo>
                  <a:pt x="9144000" y="0"/>
                </a:moveTo>
                <a:lnTo>
                  <a:pt x="0" y="0"/>
                </a:lnTo>
                <a:lnTo>
                  <a:pt x="0" y="979170"/>
                </a:lnTo>
                <a:lnTo>
                  <a:pt x="0" y="979932"/>
                </a:lnTo>
                <a:lnTo>
                  <a:pt x="0" y="1959102"/>
                </a:lnTo>
                <a:lnTo>
                  <a:pt x="9144000" y="1959102"/>
                </a:lnTo>
                <a:lnTo>
                  <a:pt x="9144000" y="979932"/>
                </a:lnTo>
                <a:lnTo>
                  <a:pt x="9144000" y="97917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92705"/>
            <a:ext cx="7361555" cy="2463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Wireless </a:t>
            </a:r>
            <a:r>
              <a:rPr sz="2400" spc="-5" dirty="0">
                <a:latin typeface="Arial"/>
                <a:cs typeface="Arial"/>
              </a:rPr>
              <a:t>has </a:t>
            </a:r>
            <a:r>
              <a:rPr sz="2400" spc="-10" dirty="0">
                <a:latin typeface="Arial"/>
                <a:cs typeface="Arial"/>
              </a:rPr>
              <a:t>complications </a:t>
            </a:r>
            <a:r>
              <a:rPr sz="2400" spc="-5" dirty="0">
                <a:latin typeface="Arial"/>
                <a:cs typeface="Arial"/>
              </a:rPr>
              <a:t>compared to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wired.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400" spc="-5" dirty="0">
                <a:latin typeface="Arial"/>
                <a:cs typeface="Arial"/>
              </a:rPr>
              <a:t>Nodes may have different coverage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regions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Leads to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hidden</a:t>
            </a:r>
            <a:r>
              <a:rPr sz="2400" spc="-5" dirty="0">
                <a:latin typeface="Arial"/>
                <a:cs typeface="Arial"/>
              </a:rPr>
              <a:t> and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exposed</a:t>
            </a:r>
            <a:r>
              <a:rPr sz="2400" spc="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terminals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400" spc="-5" dirty="0">
                <a:latin typeface="Arial"/>
                <a:cs typeface="Arial"/>
              </a:rPr>
              <a:t>Nodes can’t detect collisions, i.e., sense while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sending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Makes collisions expensive and to be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avoided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5738" y="728726"/>
            <a:ext cx="7646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Wireless </a:t>
            </a:r>
            <a:r>
              <a:rPr spc="-5" dirty="0"/>
              <a:t>LANs </a:t>
            </a:r>
            <a:r>
              <a:rPr dirty="0"/>
              <a:t>(2) – </a:t>
            </a:r>
            <a:r>
              <a:rPr spc="-5" dirty="0"/>
              <a:t>Hidden</a:t>
            </a:r>
            <a:r>
              <a:rPr spc="-120" dirty="0"/>
              <a:t> </a:t>
            </a:r>
            <a:r>
              <a:rPr dirty="0"/>
              <a:t>terminals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92705"/>
            <a:ext cx="7245984" cy="1640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Hidden terminals</a:t>
            </a:r>
            <a:r>
              <a:rPr sz="2400" spc="-5" dirty="0">
                <a:latin typeface="Arial"/>
                <a:cs typeface="Arial"/>
              </a:rPr>
              <a:t> are senders that cannot sense each  other but nonetheless collide at intended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receiver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Want to prevent; loss 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efficiency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dirty="0">
                <a:latin typeface="Arial"/>
                <a:cs typeface="Arial"/>
              </a:rPr>
              <a:t>C </a:t>
            </a:r>
            <a:r>
              <a:rPr sz="2400" spc="-5" dirty="0">
                <a:latin typeface="Arial"/>
                <a:cs typeface="Arial"/>
              </a:rPr>
              <a:t>are hidden terminals when sending to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71700" y="3905250"/>
            <a:ext cx="5715000" cy="272414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7792" y="1222502"/>
            <a:ext cx="6783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Medium Access Control</a:t>
            </a:r>
            <a:r>
              <a:rPr spc="-20" dirty="0"/>
              <a:t> </a:t>
            </a:r>
            <a:r>
              <a:rPr spc="-5" dirty="0"/>
              <a:t>Sublayer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5352288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2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793238" y="1775714"/>
            <a:ext cx="6627369" cy="38523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225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Channel Allocation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Problem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Multiple Access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Protocols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Ethernet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Wireless </a:t>
            </a:r>
            <a:r>
              <a:rPr sz="2400" spc="-5" dirty="0">
                <a:latin typeface="Arial"/>
                <a:cs typeface="Arial"/>
              </a:rPr>
              <a:t>LANs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solidFill>
                  <a:srgbClr val="7E7E7E"/>
                </a:solidFill>
                <a:latin typeface="Arial"/>
                <a:cs typeface="Arial"/>
              </a:rPr>
              <a:t>Broadband</a:t>
            </a:r>
            <a:r>
              <a:rPr sz="2400" spc="1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E7E7E"/>
                </a:solidFill>
                <a:latin typeface="Arial"/>
                <a:cs typeface="Arial"/>
              </a:rPr>
              <a:t>Wireless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solidFill>
                  <a:srgbClr val="7E7E7E"/>
                </a:solidFill>
                <a:latin typeface="Arial"/>
                <a:cs typeface="Arial"/>
              </a:rPr>
              <a:t>Bluetooth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solidFill>
                  <a:srgbClr val="7E7E7E"/>
                </a:solidFill>
                <a:latin typeface="Arial"/>
                <a:cs typeface="Arial"/>
              </a:rPr>
              <a:t>RFID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Data Link Layer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Switching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1146" y="728726"/>
            <a:ext cx="7977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Wireless </a:t>
            </a:r>
            <a:r>
              <a:rPr spc="-5" dirty="0"/>
              <a:t>LANs </a:t>
            </a:r>
            <a:r>
              <a:rPr dirty="0"/>
              <a:t>(3) – </a:t>
            </a:r>
            <a:r>
              <a:rPr spc="-5" dirty="0"/>
              <a:t>Exposed</a:t>
            </a:r>
            <a:r>
              <a:rPr spc="-105" dirty="0"/>
              <a:t> </a:t>
            </a:r>
            <a:r>
              <a:rPr dirty="0"/>
              <a:t>terminals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92705"/>
            <a:ext cx="7091680" cy="1640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Exposed terminals</a:t>
            </a:r>
            <a:r>
              <a:rPr sz="2400" spc="-5" dirty="0">
                <a:latin typeface="Arial"/>
                <a:cs typeface="Arial"/>
              </a:rPr>
              <a:t> are senders who can sense each  other but still </a:t>
            </a:r>
            <a:r>
              <a:rPr sz="2400" dirty="0">
                <a:latin typeface="Arial"/>
                <a:cs typeface="Arial"/>
              </a:rPr>
              <a:t>transmit </a:t>
            </a:r>
            <a:r>
              <a:rPr sz="2400" spc="-5" dirty="0">
                <a:latin typeface="Arial"/>
                <a:cs typeface="Arial"/>
              </a:rPr>
              <a:t>safely (to different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receivers)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Desirably concurrency; improves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performance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B </a:t>
            </a:r>
            <a:r>
              <a:rPr sz="2400" dirty="0">
                <a:latin typeface="Wingdings"/>
                <a:cs typeface="Wingdings"/>
              </a:rPr>
              <a:t>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and </a:t>
            </a:r>
            <a:r>
              <a:rPr sz="2400" dirty="0">
                <a:latin typeface="Arial"/>
                <a:cs typeface="Arial"/>
              </a:rPr>
              <a:t>C </a:t>
            </a:r>
            <a:r>
              <a:rPr sz="2400" dirty="0">
                <a:latin typeface="Wingdings"/>
                <a:cs typeface="Wingdings"/>
              </a:rPr>
              <a:t>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D </a:t>
            </a:r>
            <a:r>
              <a:rPr sz="2400" spc="-5" dirty="0">
                <a:latin typeface="Arial"/>
                <a:cs typeface="Arial"/>
              </a:rPr>
              <a:t>are exposed</a:t>
            </a:r>
            <a:r>
              <a:rPr sz="2400" spc="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terminals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9800" y="3819905"/>
            <a:ext cx="5638800" cy="276224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61107" y="728726"/>
            <a:ext cx="5536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Wireless </a:t>
            </a:r>
            <a:r>
              <a:rPr spc="-5" dirty="0"/>
              <a:t>LANs (4) </a:t>
            </a:r>
            <a:r>
              <a:rPr dirty="0"/>
              <a:t>–</a:t>
            </a:r>
            <a:r>
              <a:rPr spc="-100" dirty="0"/>
              <a:t> </a:t>
            </a:r>
            <a:r>
              <a:rPr spc="-5" dirty="0"/>
              <a:t>MACA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797050"/>
            <a:ext cx="7124700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MACA protocol grants access for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to send to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B: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sends RTS to </a:t>
            </a:r>
            <a:r>
              <a:rPr sz="2400" dirty="0">
                <a:latin typeface="Arial"/>
                <a:cs typeface="Arial"/>
              </a:rPr>
              <a:t>B </a:t>
            </a:r>
            <a:r>
              <a:rPr sz="2400" spc="-5" dirty="0">
                <a:latin typeface="Arial"/>
                <a:cs typeface="Arial"/>
              </a:rPr>
              <a:t>[left]; </a:t>
            </a:r>
            <a:r>
              <a:rPr sz="2400" dirty="0">
                <a:latin typeface="Arial"/>
                <a:cs typeface="Arial"/>
              </a:rPr>
              <a:t>B </a:t>
            </a:r>
            <a:r>
              <a:rPr sz="2400" spc="-5" dirty="0">
                <a:latin typeface="Arial"/>
                <a:cs typeface="Arial"/>
              </a:rPr>
              <a:t>replies with CTS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[right]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can send with exposed but no hidden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terminals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8541" y="3424427"/>
            <a:ext cx="7520178" cy="307162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03145" y="6399528"/>
            <a:ext cx="24739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sends </a:t>
            </a:r>
            <a:r>
              <a:rPr sz="1600" spc="-15" dirty="0">
                <a:latin typeface="Arial"/>
                <a:cs typeface="Arial"/>
              </a:rPr>
              <a:t>RTS </a:t>
            </a:r>
            <a:r>
              <a:rPr sz="1600" spc="-5" dirty="0">
                <a:latin typeface="Arial"/>
                <a:cs typeface="Arial"/>
              </a:rPr>
              <a:t>to B; </a:t>
            </a:r>
            <a:r>
              <a:rPr sz="1600" dirty="0">
                <a:latin typeface="Arial"/>
                <a:cs typeface="Arial"/>
              </a:rPr>
              <a:t>C </a:t>
            </a:r>
            <a:r>
              <a:rPr sz="1600" spc="-5" dirty="0">
                <a:latin typeface="Arial"/>
                <a:cs typeface="Arial"/>
              </a:rPr>
              <a:t>and</a:t>
            </a:r>
            <a:r>
              <a:rPr sz="1600" spc="-1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  </a:t>
            </a:r>
            <a:r>
              <a:rPr sz="1600" spc="-5" dirty="0">
                <a:latin typeface="Arial"/>
                <a:cs typeface="Arial"/>
              </a:rPr>
              <a:t>hear and defer for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27448" y="6388867"/>
            <a:ext cx="234886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B </a:t>
            </a:r>
            <a:r>
              <a:rPr sz="1600" spc="-5" dirty="0">
                <a:latin typeface="Arial"/>
                <a:cs typeface="Arial"/>
              </a:rPr>
              <a:t>replies with CTS; </a:t>
            </a:r>
            <a:r>
              <a:rPr sz="1600" dirty="0">
                <a:latin typeface="Arial"/>
                <a:cs typeface="Arial"/>
              </a:rPr>
              <a:t>D</a:t>
            </a:r>
            <a:r>
              <a:rPr sz="1600" spc="-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and  </a:t>
            </a:r>
            <a:r>
              <a:rPr sz="1600" dirty="0">
                <a:latin typeface="Arial"/>
                <a:cs typeface="Arial"/>
              </a:rPr>
              <a:t>E </a:t>
            </a:r>
            <a:r>
              <a:rPr sz="1600" spc="-5" dirty="0">
                <a:latin typeface="Arial"/>
                <a:cs typeface="Arial"/>
              </a:rPr>
              <a:t>hear and defer for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1629" y="728726"/>
            <a:ext cx="17557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Ethernet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17445" y="2396744"/>
            <a:ext cx="4414520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Classic Ethernet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Switched/Fast Ethernet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Gigabit/10 Gigabit Ethernet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9746" y="728726"/>
            <a:ext cx="7517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Classic </a:t>
            </a:r>
            <a:r>
              <a:rPr dirty="0"/>
              <a:t>Ethernet (1) – </a:t>
            </a:r>
            <a:r>
              <a:rPr spc="-5" dirty="0"/>
              <a:t>Physical</a:t>
            </a:r>
            <a:r>
              <a:rPr spc="-130" dirty="0"/>
              <a:t> </a:t>
            </a:r>
            <a:r>
              <a:rPr dirty="0"/>
              <a:t>Layer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7173595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One shared coaxial cable to which all hosts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attached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Up to 10 Mbps, with Manchester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encoding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Hosts ran the classic Ethernet protocol for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access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5433" y="3686555"/>
            <a:ext cx="8448293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8154" y="728726"/>
            <a:ext cx="55606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Classic </a:t>
            </a:r>
            <a:r>
              <a:rPr dirty="0"/>
              <a:t>Ethernet (2) –</a:t>
            </a:r>
            <a:r>
              <a:rPr spc="-130" dirty="0"/>
              <a:t> </a:t>
            </a:r>
            <a:r>
              <a:rPr dirty="0"/>
              <a:t>MAC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7311390" cy="171703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dirty="0">
                <a:latin typeface="Arial"/>
                <a:cs typeface="Arial"/>
              </a:rPr>
              <a:t>MAC </a:t>
            </a:r>
            <a:r>
              <a:rPr sz="2400" spc="-5" dirty="0">
                <a:latin typeface="Arial"/>
                <a:cs typeface="Arial"/>
              </a:rPr>
              <a:t>protocol </a:t>
            </a:r>
            <a:r>
              <a:rPr sz="2400" dirty="0">
                <a:latin typeface="Arial"/>
                <a:cs typeface="Arial"/>
              </a:rPr>
              <a:t>is </a:t>
            </a:r>
            <a:r>
              <a:rPr sz="2400" spc="-5" dirty="0">
                <a:latin typeface="Arial"/>
                <a:cs typeface="Arial"/>
              </a:rPr>
              <a:t>1-persistent CSMA/CD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(earlier)</a:t>
            </a:r>
            <a:endParaRPr sz="240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Random delay (backoff) after collision is computed  with BEB (Binary Exponential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Backoff)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Frame format is still used with modern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Ethernet.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90600" y="3972305"/>
            <a:ext cx="8077200" cy="2006600"/>
            <a:chOff x="990600" y="3972305"/>
            <a:chExt cx="8077200" cy="20066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3406" y="3972305"/>
              <a:ext cx="7724393" cy="138074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90600" y="4457700"/>
              <a:ext cx="1057275" cy="647065"/>
            </a:xfrm>
            <a:custGeom>
              <a:avLst/>
              <a:gdLst/>
              <a:ahLst/>
              <a:cxnLst/>
              <a:rect l="l" t="t" r="r" b="b"/>
              <a:pathLst>
                <a:path w="1057275" h="647064">
                  <a:moveTo>
                    <a:pt x="1056894" y="646938"/>
                  </a:moveTo>
                  <a:lnTo>
                    <a:pt x="1056894" y="0"/>
                  </a:lnTo>
                  <a:lnTo>
                    <a:pt x="0" y="0"/>
                  </a:lnTo>
                  <a:lnTo>
                    <a:pt x="0" y="646938"/>
                  </a:lnTo>
                  <a:lnTo>
                    <a:pt x="1056894" y="6469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7375" y="5353050"/>
              <a:ext cx="7107514" cy="62524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14805" y="5352288"/>
              <a:ext cx="790575" cy="600075"/>
            </a:xfrm>
            <a:custGeom>
              <a:avLst/>
              <a:gdLst/>
              <a:ahLst/>
              <a:cxnLst/>
              <a:rect l="l" t="t" r="r" b="b"/>
              <a:pathLst>
                <a:path w="790575" h="600075">
                  <a:moveTo>
                    <a:pt x="790194" y="599693"/>
                  </a:moveTo>
                  <a:lnTo>
                    <a:pt x="790194" y="0"/>
                  </a:lnTo>
                  <a:lnTo>
                    <a:pt x="0" y="0"/>
                  </a:lnTo>
                  <a:lnTo>
                    <a:pt x="0" y="599693"/>
                  </a:lnTo>
                  <a:lnTo>
                    <a:pt x="790194" y="599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069339" y="4484623"/>
            <a:ext cx="890269" cy="1422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Ethernet  (DIX)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50">
              <a:latin typeface="Arial"/>
              <a:cs typeface="Arial"/>
            </a:endParaRPr>
          </a:p>
          <a:p>
            <a:pPr marL="153670" marR="156210" algn="ctr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IEEE  802.3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8154" y="728726"/>
            <a:ext cx="55606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Classic </a:t>
            </a:r>
            <a:r>
              <a:rPr dirty="0"/>
              <a:t>Ethernet (3) –</a:t>
            </a:r>
            <a:r>
              <a:rPr spc="-130" dirty="0"/>
              <a:t> </a:t>
            </a:r>
            <a:r>
              <a:rPr dirty="0"/>
              <a:t>MAC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7267"/>
            <a:ext cx="7412355" cy="135064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Collisions can occur and take as long as 2</a:t>
            </a:r>
            <a:r>
              <a:rPr sz="2400" spc="-5" dirty="0">
                <a:latin typeface="Symbol"/>
                <a:cs typeface="Symbol"/>
              </a:rPr>
              <a:t>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Arial"/>
                <a:cs typeface="Arial"/>
              </a:rPr>
              <a:t>to</a:t>
            </a:r>
            <a:r>
              <a:rPr sz="2400" spc="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detect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Symbol"/>
                <a:cs typeface="Symbol"/>
              </a:rPr>
              <a:t>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Arial"/>
                <a:cs typeface="Arial"/>
              </a:rPr>
              <a:t>is the time it takes to propagate over the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Ethernet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95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Leads to minimum packet size for reliable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detection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2500" y="3686555"/>
            <a:ext cx="8153400" cy="303809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6530" y="728726"/>
            <a:ext cx="7162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Classic </a:t>
            </a:r>
            <a:r>
              <a:rPr dirty="0"/>
              <a:t>Ethernet (4) –</a:t>
            </a:r>
            <a:r>
              <a:rPr spc="-75" dirty="0"/>
              <a:t> </a:t>
            </a:r>
            <a:r>
              <a:rPr spc="-5" dirty="0"/>
              <a:t>Performance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854200"/>
            <a:ext cx="6781165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Efficient for large frames, even with many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senders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Degrades for small frames (and long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LANs)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60945" y="4370323"/>
            <a:ext cx="191706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10 Mbps Ethernet,  64 byte </a:t>
            </a:r>
            <a:r>
              <a:rPr sz="1800" dirty="0">
                <a:latin typeface="Arial"/>
                <a:cs typeface="Arial"/>
              </a:rPr>
              <a:t>min.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frame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1264" y="2969514"/>
            <a:ext cx="5186934" cy="386029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Switched/Fast Ethernet</a:t>
            </a:r>
            <a:r>
              <a:rPr spc="-145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7228205" cy="164211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Hubs wire all lines into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single CSMA/CD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domain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Switches isolate each port to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separate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domain</a:t>
            </a:r>
            <a:endParaRPr sz="2400">
              <a:latin typeface="Arial"/>
              <a:cs typeface="Arial"/>
            </a:endParaRPr>
          </a:p>
          <a:p>
            <a:pPr marL="812800" lvl="1" indent="-343535">
              <a:lnSpc>
                <a:spcPct val="100000"/>
              </a:lnSpc>
              <a:spcBef>
                <a:spcPts val="489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sz="2000" spc="-5" dirty="0">
                <a:latin typeface="Arial"/>
                <a:cs typeface="Arial"/>
              </a:rPr>
              <a:t>Much </a:t>
            </a:r>
            <a:r>
              <a:rPr sz="2000" spc="-10" dirty="0">
                <a:latin typeface="Arial"/>
                <a:cs typeface="Arial"/>
              </a:rPr>
              <a:t>greater </a:t>
            </a:r>
            <a:r>
              <a:rPr sz="2000" spc="-5" dirty="0">
                <a:latin typeface="Arial"/>
                <a:cs typeface="Arial"/>
              </a:rPr>
              <a:t>throughput for </a:t>
            </a:r>
            <a:r>
              <a:rPr sz="2000" spc="-10" dirty="0">
                <a:latin typeface="Arial"/>
                <a:cs typeface="Arial"/>
              </a:rPr>
              <a:t>multiple ports</a:t>
            </a:r>
            <a:endParaRPr sz="2000">
              <a:latin typeface="Arial"/>
              <a:cs typeface="Arial"/>
            </a:endParaRPr>
          </a:p>
          <a:p>
            <a:pPr marL="812800" lvl="1" indent="-343535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sz="2000" spc="-5" dirty="0">
                <a:latin typeface="Arial"/>
                <a:cs typeface="Arial"/>
              </a:rPr>
              <a:t>No need for </a:t>
            </a:r>
            <a:r>
              <a:rPr sz="2000" spc="-10" dirty="0">
                <a:latin typeface="Arial"/>
                <a:cs typeface="Arial"/>
              </a:rPr>
              <a:t>CSMA/CD </a:t>
            </a:r>
            <a:r>
              <a:rPr sz="2000" spc="-5" dirty="0">
                <a:latin typeface="Arial"/>
                <a:cs typeface="Arial"/>
              </a:rPr>
              <a:t>with full-duplex</a:t>
            </a:r>
            <a:r>
              <a:rPr sz="2000" spc="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lines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9932" y="3875532"/>
            <a:ext cx="8099297" cy="262051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Switched/Fast Ethernet</a:t>
            </a:r>
            <a:r>
              <a:rPr spc="-145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72305" y="4153736"/>
            <a:ext cx="4276724" cy="22014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450339" y="2016506"/>
            <a:ext cx="7581265" cy="226377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Switches can be wired to computers, hubs and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switches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Hubs concentrate traffic from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computers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More on how to switch frames the in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4.8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Arial"/>
              <a:cs typeface="Arial"/>
            </a:endParaRPr>
          </a:p>
          <a:p>
            <a:pPr marL="1592580">
              <a:lnSpc>
                <a:spcPct val="100000"/>
              </a:lnSpc>
              <a:spcBef>
                <a:spcPts val="1914"/>
              </a:spcBef>
            </a:pPr>
            <a:r>
              <a:rPr sz="1800" dirty="0">
                <a:latin typeface="Arial"/>
                <a:cs typeface="Arial"/>
              </a:rPr>
              <a:t>Switch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0530" y="4373879"/>
            <a:ext cx="7562850" cy="97917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772400" y="4650485"/>
            <a:ext cx="609600" cy="36957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5"/>
              </a:spcBef>
            </a:pPr>
            <a:r>
              <a:rPr sz="1800" dirty="0">
                <a:latin typeface="Arial"/>
                <a:cs typeface="Arial"/>
              </a:rPr>
              <a:t>Hub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00530" y="5353050"/>
            <a:ext cx="7115175" cy="48055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793740" y="5168900"/>
            <a:ext cx="157416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04800">
              <a:lnSpc>
                <a:spcPct val="1389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Switch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ports  </a:t>
            </a:r>
            <a:r>
              <a:rPr sz="1800" spc="-15" dirty="0">
                <a:latin typeface="Arial"/>
                <a:cs typeface="Arial"/>
              </a:rPr>
              <a:t>Twisted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pair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Switched/Fast Ethernet</a:t>
            </a:r>
            <a:r>
              <a:rPr spc="-145" dirty="0"/>
              <a:t> </a:t>
            </a:r>
            <a:r>
              <a:rPr dirty="0"/>
              <a:t>(3)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7308215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Fast Ethernet extended Ethernet from 10 to 100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Mbps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Twisted pair (with Cat 5) dominated the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market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345691" y="3842003"/>
            <a:ext cx="7463155" cy="1293495"/>
            <a:chOff x="1345691" y="3842003"/>
            <a:chExt cx="7463155" cy="129349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5691" y="3842003"/>
              <a:ext cx="7463028" cy="129311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9699" y="4467605"/>
              <a:ext cx="7325106" cy="3048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405127" y="4463033"/>
              <a:ext cx="7334250" cy="314325"/>
            </a:xfrm>
            <a:custGeom>
              <a:avLst/>
              <a:gdLst/>
              <a:ahLst/>
              <a:cxnLst/>
              <a:rect l="l" t="t" r="r" b="b"/>
              <a:pathLst>
                <a:path w="7334250" h="314325">
                  <a:moveTo>
                    <a:pt x="7334250" y="309371"/>
                  </a:moveTo>
                  <a:lnTo>
                    <a:pt x="7334250" y="4571"/>
                  </a:lnTo>
                  <a:lnTo>
                    <a:pt x="7332726" y="1523"/>
                  </a:lnTo>
                  <a:lnTo>
                    <a:pt x="7329678" y="0"/>
                  </a:lnTo>
                  <a:lnTo>
                    <a:pt x="4572" y="0"/>
                  </a:lnTo>
                  <a:lnTo>
                    <a:pt x="1523" y="1524"/>
                  </a:lnTo>
                  <a:lnTo>
                    <a:pt x="0" y="4572"/>
                  </a:lnTo>
                  <a:lnTo>
                    <a:pt x="0" y="309372"/>
                  </a:lnTo>
                  <a:lnTo>
                    <a:pt x="1524" y="312420"/>
                  </a:lnTo>
                  <a:lnTo>
                    <a:pt x="4572" y="313944"/>
                  </a:lnTo>
                  <a:lnTo>
                    <a:pt x="4572" y="9144"/>
                  </a:lnTo>
                  <a:lnTo>
                    <a:pt x="9905" y="4572"/>
                  </a:lnTo>
                  <a:lnTo>
                    <a:pt x="9905" y="9144"/>
                  </a:lnTo>
                  <a:lnTo>
                    <a:pt x="7325106" y="9143"/>
                  </a:lnTo>
                  <a:lnTo>
                    <a:pt x="7325106" y="4571"/>
                  </a:lnTo>
                  <a:lnTo>
                    <a:pt x="7329678" y="9143"/>
                  </a:lnTo>
                  <a:lnTo>
                    <a:pt x="7329678" y="313943"/>
                  </a:lnTo>
                  <a:lnTo>
                    <a:pt x="7332726" y="312419"/>
                  </a:lnTo>
                  <a:lnTo>
                    <a:pt x="7334250" y="309371"/>
                  </a:lnTo>
                  <a:close/>
                </a:path>
                <a:path w="7334250" h="314325">
                  <a:moveTo>
                    <a:pt x="9905" y="9144"/>
                  </a:moveTo>
                  <a:lnTo>
                    <a:pt x="9905" y="4572"/>
                  </a:lnTo>
                  <a:lnTo>
                    <a:pt x="4572" y="9144"/>
                  </a:lnTo>
                  <a:lnTo>
                    <a:pt x="9905" y="9144"/>
                  </a:lnTo>
                  <a:close/>
                </a:path>
                <a:path w="7334250" h="314325">
                  <a:moveTo>
                    <a:pt x="9905" y="304800"/>
                  </a:moveTo>
                  <a:lnTo>
                    <a:pt x="9905" y="9144"/>
                  </a:lnTo>
                  <a:lnTo>
                    <a:pt x="4572" y="9144"/>
                  </a:lnTo>
                  <a:lnTo>
                    <a:pt x="4572" y="304800"/>
                  </a:lnTo>
                  <a:lnTo>
                    <a:pt x="9905" y="304800"/>
                  </a:lnTo>
                  <a:close/>
                </a:path>
                <a:path w="7334250" h="314325">
                  <a:moveTo>
                    <a:pt x="7329678" y="304799"/>
                  </a:moveTo>
                  <a:lnTo>
                    <a:pt x="4572" y="304800"/>
                  </a:lnTo>
                  <a:lnTo>
                    <a:pt x="9905" y="309371"/>
                  </a:lnTo>
                  <a:lnTo>
                    <a:pt x="9905" y="313944"/>
                  </a:lnTo>
                  <a:lnTo>
                    <a:pt x="7325106" y="313943"/>
                  </a:lnTo>
                  <a:lnTo>
                    <a:pt x="7325106" y="309371"/>
                  </a:lnTo>
                  <a:lnTo>
                    <a:pt x="7329678" y="304799"/>
                  </a:lnTo>
                  <a:close/>
                </a:path>
                <a:path w="7334250" h="314325">
                  <a:moveTo>
                    <a:pt x="9905" y="313944"/>
                  </a:moveTo>
                  <a:lnTo>
                    <a:pt x="9905" y="309371"/>
                  </a:lnTo>
                  <a:lnTo>
                    <a:pt x="4572" y="304800"/>
                  </a:lnTo>
                  <a:lnTo>
                    <a:pt x="4572" y="313944"/>
                  </a:lnTo>
                  <a:lnTo>
                    <a:pt x="9905" y="313944"/>
                  </a:lnTo>
                  <a:close/>
                </a:path>
                <a:path w="7334250" h="314325">
                  <a:moveTo>
                    <a:pt x="7329678" y="9143"/>
                  </a:moveTo>
                  <a:lnTo>
                    <a:pt x="7325106" y="4571"/>
                  </a:lnTo>
                  <a:lnTo>
                    <a:pt x="7325106" y="9143"/>
                  </a:lnTo>
                  <a:lnTo>
                    <a:pt x="7329678" y="9143"/>
                  </a:lnTo>
                  <a:close/>
                </a:path>
                <a:path w="7334250" h="314325">
                  <a:moveTo>
                    <a:pt x="7329678" y="304799"/>
                  </a:moveTo>
                  <a:lnTo>
                    <a:pt x="7329678" y="9143"/>
                  </a:lnTo>
                  <a:lnTo>
                    <a:pt x="7325106" y="9143"/>
                  </a:lnTo>
                  <a:lnTo>
                    <a:pt x="7325106" y="304799"/>
                  </a:lnTo>
                  <a:lnTo>
                    <a:pt x="7329678" y="304799"/>
                  </a:lnTo>
                  <a:close/>
                </a:path>
                <a:path w="7334250" h="314325">
                  <a:moveTo>
                    <a:pt x="7329678" y="313943"/>
                  </a:moveTo>
                  <a:lnTo>
                    <a:pt x="7329678" y="304799"/>
                  </a:lnTo>
                  <a:lnTo>
                    <a:pt x="7325106" y="309371"/>
                  </a:lnTo>
                  <a:lnTo>
                    <a:pt x="7325106" y="313943"/>
                  </a:lnTo>
                  <a:lnTo>
                    <a:pt x="7329678" y="3139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4200" y="728726"/>
            <a:ext cx="63487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Channel </a:t>
            </a:r>
            <a:r>
              <a:rPr dirty="0"/>
              <a:t>Allocation Problem</a:t>
            </a:r>
            <a:r>
              <a:rPr spc="-135" dirty="0"/>
              <a:t> 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143000" y="1498600"/>
            <a:ext cx="7772400" cy="5737468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Channel connects one user to other user/users 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Portion of wireless spectrum, single wire, optical fiber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Two options: 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Static Channel allocation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Dynamic channel allocation</a:t>
            </a: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Static allocation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For fixed channel and traffic from 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users</a:t>
            </a:r>
            <a:endParaRPr sz="2400" dirty="0">
              <a:latin typeface="Arial"/>
              <a:cs typeface="Arial"/>
            </a:endParaRP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Divide up bandwidth using FTM, TDM, CDMA,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etc.</a:t>
            </a:r>
            <a:endParaRPr sz="2400" dirty="0">
              <a:latin typeface="Arial"/>
              <a:cs typeface="Arial"/>
            </a:endParaRP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This is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static allocation, e.g., FM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radio</a:t>
            </a:r>
            <a:endParaRPr lang="en-US" sz="2400" dirty="0">
              <a:latin typeface="Arial"/>
              <a:cs typeface="Arial"/>
            </a:endParaRP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Th</a:t>
            </a:r>
            <a:r>
              <a:rPr lang="en-US" sz="2400" spc="-5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 static allocation performs poorly for </a:t>
            </a:r>
            <a:r>
              <a:rPr sz="2400" spc="-5" dirty="0" err="1">
                <a:latin typeface="Arial"/>
                <a:cs typeface="Arial"/>
              </a:rPr>
              <a:t>bursty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traffic</a:t>
            </a:r>
            <a:endParaRPr lang="en-US" sz="2400" dirty="0">
              <a:latin typeface="Arial"/>
              <a:cs typeface="Arial"/>
            </a:endParaRP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Allocation </a:t>
            </a:r>
            <a:r>
              <a:rPr sz="2400" dirty="0">
                <a:latin typeface="Arial"/>
                <a:cs typeface="Arial"/>
              </a:rPr>
              <a:t>to a </a:t>
            </a:r>
            <a:r>
              <a:rPr sz="2400" spc="-5" dirty="0">
                <a:latin typeface="Arial"/>
                <a:cs typeface="Arial"/>
              </a:rPr>
              <a:t>user will sometimes go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unused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0954" y="728726"/>
            <a:ext cx="6478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Gigabit / 10 Gigabit Ethernet</a:t>
            </a:r>
            <a:r>
              <a:rPr spc="-160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7276465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Switched Gigabit Ethernet is now the garden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variety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With full-duplex </a:t>
            </a:r>
            <a:r>
              <a:rPr sz="2400" spc="-5" dirty="0">
                <a:latin typeface="Arial"/>
                <a:cs typeface="Arial"/>
              </a:rPr>
              <a:t>lines between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computers/switches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0941" y="3015233"/>
            <a:ext cx="7177278" cy="381533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0954" y="728726"/>
            <a:ext cx="6478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Gigabit / 10 Gigabit Ethernet</a:t>
            </a:r>
            <a:r>
              <a:rPr spc="-160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50696" y="1854200"/>
            <a:ext cx="729360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Gigabit Ethernet is commonly run over twisted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pair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50696" y="3926840"/>
            <a:ext cx="75844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10 Gigabit Ethernet is being deployed where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needed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686305" y="2295905"/>
            <a:ext cx="7296150" cy="1477010"/>
            <a:chOff x="1686305" y="2295905"/>
            <a:chExt cx="7296150" cy="147701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6305" y="2295905"/>
              <a:ext cx="7296150" cy="14767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31263" y="3409188"/>
              <a:ext cx="7169657" cy="28956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726691" y="3404616"/>
              <a:ext cx="7179309" cy="299720"/>
            </a:xfrm>
            <a:custGeom>
              <a:avLst/>
              <a:gdLst/>
              <a:ahLst/>
              <a:cxnLst/>
              <a:rect l="l" t="t" r="r" b="b"/>
              <a:pathLst>
                <a:path w="7179309" h="299720">
                  <a:moveTo>
                    <a:pt x="7178802" y="294131"/>
                  </a:moveTo>
                  <a:lnTo>
                    <a:pt x="7178802" y="4571"/>
                  </a:lnTo>
                  <a:lnTo>
                    <a:pt x="7178040" y="1523"/>
                  </a:lnTo>
                  <a:lnTo>
                    <a:pt x="7174230" y="0"/>
                  </a:lnTo>
                  <a:lnTo>
                    <a:pt x="4572" y="0"/>
                  </a:lnTo>
                  <a:lnTo>
                    <a:pt x="1523" y="1524"/>
                  </a:lnTo>
                  <a:lnTo>
                    <a:pt x="0" y="4572"/>
                  </a:lnTo>
                  <a:lnTo>
                    <a:pt x="0" y="294132"/>
                  </a:lnTo>
                  <a:lnTo>
                    <a:pt x="1524" y="297942"/>
                  </a:lnTo>
                  <a:lnTo>
                    <a:pt x="4572" y="299466"/>
                  </a:lnTo>
                  <a:lnTo>
                    <a:pt x="4572" y="9144"/>
                  </a:lnTo>
                  <a:lnTo>
                    <a:pt x="9905" y="4572"/>
                  </a:lnTo>
                  <a:lnTo>
                    <a:pt x="9905" y="9144"/>
                  </a:lnTo>
                  <a:lnTo>
                    <a:pt x="7169658" y="9143"/>
                  </a:lnTo>
                  <a:lnTo>
                    <a:pt x="7169658" y="4571"/>
                  </a:lnTo>
                  <a:lnTo>
                    <a:pt x="7174230" y="9143"/>
                  </a:lnTo>
                  <a:lnTo>
                    <a:pt x="7174230" y="299465"/>
                  </a:lnTo>
                  <a:lnTo>
                    <a:pt x="7178040" y="297941"/>
                  </a:lnTo>
                  <a:lnTo>
                    <a:pt x="7178802" y="294131"/>
                  </a:lnTo>
                  <a:close/>
                </a:path>
                <a:path w="7179309" h="299720">
                  <a:moveTo>
                    <a:pt x="9905" y="9144"/>
                  </a:moveTo>
                  <a:lnTo>
                    <a:pt x="9905" y="4572"/>
                  </a:lnTo>
                  <a:lnTo>
                    <a:pt x="4572" y="9144"/>
                  </a:lnTo>
                  <a:lnTo>
                    <a:pt x="9905" y="9144"/>
                  </a:lnTo>
                  <a:close/>
                </a:path>
                <a:path w="7179309" h="299720">
                  <a:moveTo>
                    <a:pt x="9905" y="289560"/>
                  </a:moveTo>
                  <a:lnTo>
                    <a:pt x="9905" y="9144"/>
                  </a:lnTo>
                  <a:lnTo>
                    <a:pt x="4572" y="9144"/>
                  </a:lnTo>
                  <a:lnTo>
                    <a:pt x="4572" y="289560"/>
                  </a:lnTo>
                  <a:lnTo>
                    <a:pt x="9905" y="289560"/>
                  </a:lnTo>
                  <a:close/>
                </a:path>
                <a:path w="7179309" h="299720">
                  <a:moveTo>
                    <a:pt x="7174230" y="289559"/>
                  </a:moveTo>
                  <a:lnTo>
                    <a:pt x="4572" y="289560"/>
                  </a:lnTo>
                  <a:lnTo>
                    <a:pt x="9905" y="294131"/>
                  </a:lnTo>
                  <a:lnTo>
                    <a:pt x="9905" y="299466"/>
                  </a:lnTo>
                  <a:lnTo>
                    <a:pt x="7169658" y="299465"/>
                  </a:lnTo>
                  <a:lnTo>
                    <a:pt x="7169658" y="294131"/>
                  </a:lnTo>
                  <a:lnTo>
                    <a:pt x="7174230" y="289559"/>
                  </a:lnTo>
                  <a:close/>
                </a:path>
                <a:path w="7179309" h="299720">
                  <a:moveTo>
                    <a:pt x="9905" y="299466"/>
                  </a:moveTo>
                  <a:lnTo>
                    <a:pt x="9905" y="294131"/>
                  </a:lnTo>
                  <a:lnTo>
                    <a:pt x="4572" y="289560"/>
                  </a:lnTo>
                  <a:lnTo>
                    <a:pt x="4572" y="299466"/>
                  </a:lnTo>
                  <a:lnTo>
                    <a:pt x="9905" y="299466"/>
                  </a:lnTo>
                  <a:close/>
                </a:path>
                <a:path w="7179309" h="299720">
                  <a:moveTo>
                    <a:pt x="7174230" y="9143"/>
                  </a:moveTo>
                  <a:lnTo>
                    <a:pt x="7169658" y="4571"/>
                  </a:lnTo>
                  <a:lnTo>
                    <a:pt x="7169658" y="9143"/>
                  </a:lnTo>
                  <a:lnTo>
                    <a:pt x="7174230" y="9143"/>
                  </a:lnTo>
                  <a:close/>
                </a:path>
                <a:path w="7179309" h="299720">
                  <a:moveTo>
                    <a:pt x="7174230" y="289559"/>
                  </a:moveTo>
                  <a:lnTo>
                    <a:pt x="7174230" y="9143"/>
                  </a:lnTo>
                  <a:lnTo>
                    <a:pt x="7169658" y="9143"/>
                  </a:lnTo>
                  <a:lnTo>
                    <a:pt x="7169658" y="289559"/>
                  </a:lnTo>
                  <a:lnTo>
                    <a:pt x="7174230" y="289559"/>
                  </a:lnTo>
                  <a:close/>
                </a:path>
                <a:path w="7179309" h="299720">
                  <a:moveTo>
                    <a:pt x="7174230" y="299465"/>
                  </a:moveTo>
                  <a:lnTo>
                    <a:pt x="7174230" y="289559"/>
                  </a:lnTo>
                  <a:lnTo>
                    <a:pt x="7169658" y="294131"/>
                  </a:lnTo>
                  <a:lnTo>
                    <a:pt x="7169658" y="299465"/>
                  </a:lnTo>
                  <a:lnTo>
                    <a:pt x="7174230" y="299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05405" y="4373879"/>
            <a:ext cx="6276594" cy="167487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250696" y="6289040"/>
            <a:ext cx="67011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40/100 Gigabit Ethernet is under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development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7646" y="728726"/>
            <a:ext cx="3023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Wireless</a:t>
            </a:r>
            <a:r>
              <a:rPr spc="-95" dirty="0"/>
              <a:t> </a:t>
            </a:r>
            <a:r>
              <a:rPr spc="-5" dirty="0"/>
              <a:t>LANs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17445" y="2396744"/>
            <a:ext cx="5313045" cy="179323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802.11 architecture/protocol stack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802.11 physical layer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802.11 MAC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802.11 frames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5446" y="728726"/>
            <a:ext cx="77457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802.11 </a:t>
            </a:r>
            <a:r>
              <a:rPr dirty="0"/>
              <a:t>Architecture/Protocol Stack</a:t>
            </a:r>
            <a:r>
              <a:rPr spc="-150" dirty="0"/>
              <a:t> </a:t>
            </a:r>
            <a:r>
              <a:rPr dirty="0"/>
              <a:t>(1)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13884" y="3793693"/>
            <a:ext cx="3583100" cy="58018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50339" y="1883156"/>
            <a:ext cx="7463155" cy="234759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dirty="0">
                <a:latin typeface="Arial"/>
                <a:cs typeface="Arial"/>
              </a:rPr>
              <a:t>Wireless </a:t>
            </a:r>
            <a:r>
              <a:rPr sz="2400" spc="-5" dirty="0">
                <a:latin typeface="Arial"/>
                <a:cs typeface="Arial"/>
              </a:rPr>
              <a:t>clients associate </a:t>
            </a:r>
            <a:r>
              <a:rPr sz="2400" dirty="0">
                <a:latin typeface="Arial"/>
                <a:cs typeface="Arial"/>
              </a:rPr>
              <a:t>to a </a:t>
            </a:r>
            <a:r>
              <a:rPr sz="2400" spc="-5" dirty="0">
                <a:latin typeface="Arial"/>
                <a:cs typeface="Arial"/>
              </a:rPr>
              <a:t>wired AP (Access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Point)</a:t>
            </a:r>
            <a:endParaRPr sz="2400">
              <a:latin typeface="Arial"/>
              <a:cs typeface="Arial"/>
            </a:endParaRPr>
          </a:p>
          <a:p>
            <a:pPr marL="469900" marR="58293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Called infrastructure mode; there </a:t>
            </a:r>
            <a:r>
              <a:rPr sz="2400" dirty="0">
                <a:latin typeface="Arial"/>
                <a:cs typeface="Arial"/>
              </a:rPr>
              <a:t>is </a:t>
            </a:r>
            <a:r>
              <a:rPr sz="2400" spc="-5" dirty="0">
                <a:latin typeface="Arial"/>
                <a:cs typeface="Arial"/>
              </a:rPr>
              <a:t>also ad-hoc  mode with no AP, but that is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rare.</a:t>
            </a:r>
            <a:endParaRPr sz="2400">
              <a:latin typeface="Arial"/>
              <a:cs typeface="Arial"/>
            </a:endParaRPr>
          </a:p>
          <a:p>
            <a:pPr marL="393065" algn="ctr">
              <a:lnSpc>
                <a:spcPts val="1980"/>
              </a:lnSpc>
              <a:spcBef>
                <a:spcPts val="2320"/>
              </a:spcBef>
            </a:pPr>
            <a:r>
              <a:rPr sz="1800" spc="-100" dirty="0">
                <a:latin typeface="Arial"/>
                <a:cs typeface="Arial"/>
              </a:rPr>
              <a:t>To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Network</a:t>
            </a:r>
            <a:endParaRPr sz="1800">
              <a:latin typeface="Arial"/>
              <a:cs typeface="Arial"/>
            </a:endParaRPr>
          </a:p>
          <a:p>
            <a:pPr marR="5730240" algn="r">
              <a:lnSpc>
                <a:spcPts val="1980"/>
              </a:lnSpc>
            </a:pPr>
            <a:r>
              <a:rPr sz="1800" dirty="0">
                <a:latin typeface="Arial"/>
                <a:cs typeface="Arial"/>
              </a:rPr>
              <a:t>Access</a:t>
            </a:r>
            <a:endParaRPr sz="1800">
              <a:latin typeface="Arial"/>
              <a:cs typeface="Arial"/>
            </a:endParaRPr>
          </a:p>
          <a:p>
            <a:pPr marR="5730240" algn="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Point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98420" y="4373879"/>
            <a:ext cx="5757671" cy="195834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119376" y="5256529"/>
            <a:ext cx="611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Client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98420" y="6332220"/>
            <a:ext cx="5757671" cy="736854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5446" y="728726"/>
            <a:ext cx="77457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802.11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Architecture/Protocol Stack</a:t>
            </a:r>
            <a:r>
              <a:rPr sz="3600" spc="-1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(2)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50339" y="2092705"/>
            <a:ext cx="60051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MAC is used across different physical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layers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2414777"/>
            <a:ext cx="9144000" cy="4277360"/>
            <a:chOff x="457200" y="2414777"/>
            <a:chExt cx="9144000" cy="4277360"/>
          </a:xfrm>
        </p:grpSpPr>
        <p:sp>
          <p:nvSpPr>
            <p:cNvPr id="5" name="object 5"/>
            <p:cNvSpPr/>
            <p:nvPr/>
          </p:nvSpPr>
          <p:spPr>
            <a:xfrm>
              <a:off x="457200" y="241477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8106" y="2643377"/>
              <a:ext cx="8377428" cy="40485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69945" y="728726"/>
            <a:ext cx="43154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802.11 physical</a:t>
            </a:r>
            <a:r>
              <a:rPr spc="-120" dirty="0"/>
              <a:t> </a:t>
            </a:r>
            <a:r>
              <a:rPr spc="-5" dirty="0"/>
              <a:t>layer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7649"/>
            <a:ext cx="7092950" cy="83375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69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NICs are compatible with multiple physical</a:t>
            </a:r>
            <a:r>
              <a:rPr sz="2400" spc="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layers</a:t>
            </a:r>
            <a:endParaRPr sz="24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490"/>
              </a:spcBef>
              <a:tabLst>
                <a:tab pos="812165" algn="l"/>
              </a:tabLst>
            </a:pP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−	</a:t>
            </a:r>
            <a:r>
              <a:rPr sz="2000" spc="-5" dirty="0">
                <a:latin typeface="Arial"/>
                <a:cs typeface="Arial"/>
              </a:rPr>
              <a:t>E.g., </a:t>
            </a:r>
            <a:r>
              <a:rPr sz="2000" spc="-10" dirty="0">
                <a:latin typeface="Arial"/>
                <a:cs typeface="Arial"/>
              </a:rPr>
              <a:t>802.11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a/b/g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809750" y="3486150"/>
          <a:ext cx="6744334" cy="18653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9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8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79"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Name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20" dirty="0">
                          <a:latin typeface="Arial"/>
                          <a:cs typeface="Arial"/>
                        </a:rPr>
                        <a:t>Technique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Max. Bit</a:t>
                      </a:r>
                      <a:r>
                        <a:rPr sz="180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Rate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79"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802.11b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Spread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spectrum, 2.4</a:t>
                      </a:r>
                      <a:r>
                        <a:rPr sz="1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GHz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70" dirty="0">
                          <a:latin typeface="Arial"/>
                          <a:cs typeface="Arial"/>
                        </a:rPr>
                        <a:t>11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Mbps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618"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802.11g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OFDM, 2.4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GHz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54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Mbps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380"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802.11a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OFDM,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GHz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54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Mbps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617"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802.11n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OFDM with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MIMO,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2.4/5</a:t>
                      </a:r>
                      <a:r>
                        <a:rPr sz="1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GHz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600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Mbps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3346" y="728726"/>
            <a:ext cx="3249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802.11 </a:t>
            </a:r>
            <a:r>
              <a:rPr dirty="0"/>
              <a:t>MAC</a:t>
            </a:r>
            <a:r>
              <a:rPr spc="-110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854200"/>
            <a:ext cx="7479665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CSMA/CA inserts backoff slots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avoid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collisions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MAC uses ACKs/retransmissions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wireless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errors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1277" y="3172205"/>
            <a:ext cx="7896606" cy="3653027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03346" y="728726"/>
            <a:ext cx="3249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802.11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MAC</a:t>
            </a:r>
            <a:r>
              <a:rPr sz="3600" spc="-1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(2)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50339" y="1978405"/>
            <a:ext cx="68338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Virtual channel sensing with the NAV and optional  RTS/CTS (often not used) avoids hidden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terminals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6027" y="3394709"/>
            <a:ext cx="8087106" cy="2863596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3346" y="728726"/>
            <a:ext cx="3249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802.11 </a:t>
            </a:r>
            <a:r>
              <a:rPr dirty="0"/>
              <a:t>MAC</a:t>
            </a:r>
            <a:r>
              <a:rPr spc="-110" dirty="0"/>
              <a:t> </a:t>
            </a:r>
            <a:r>
              <a:rPr dirty="0"/>
              <a:t>(3)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7649"/>
            <a:ext cx="7225030" cy="127444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69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Different backoff slot times add quality of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service</a:t>
            </a:r>
            <a:endParaRPr sz="24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490"/>
              </a:spcBef>
              <a:tabLst>
                <a:tab pos="812165" algn="l"/>
              </a:tabLst>
            </a:pP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−	</a:t>
            </a:r>
            <a:r>
              <a:rPr sz="2000" spc="-5" dirty="0">
                <a:latin typeface="Arial"/>
                <a:cs typeface="Arial"/>
              </a:rPr>
              <a:t>Short intervals give preferred access, e.g., control,</a:t>
            </a:r>
            <a:r>
              <a:rPr sz="2000" spc="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VoIP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9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MAC has other mechanisms too, e.g., power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save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2227" y="3591305"/>
            <a:ext cx="7910321" cy="29337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9546" y="728726"/>
            <a:ext cx="3099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802.11</a:t>
            </a:r>
            <a:r>
              <a:rPr spc="-114" dirty="0"/>
              <a:t> </a:t>
            </a:r>
            <a:r>
              <a:rPr dirty="0"/>
              <a:t>Frames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7615555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Frames </a:t>
            </a:r>
            <a:r>
              <a:rPr sz="2400" spc="-10" dirty="0">
                <a:latin typeface="Arial"/>
                <a:cs typeface="Arial"/>
              </a:rPr>
              <a:t>vary </a:t>
            </a:r>
            <a:r>
              <a:rPr sz="2400" spc="-5" dirty="0">
                <a:latin typeface="Arial"/>
                <a:cs typeface="Arial"/>
              </a:rPr>
              <a:t>depending on their type (Frame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control)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Data frames have </a:t>
            </a:r>
            <a:r>
              <a:rPr sz="2400" dirty="0">
                <a:latin typeface="Arial"/>
                <a:cs typeface="Arial"/>
              </a:rPr>
              <a:t>3 </a:t>
            </a:r>
            <a:r>
              <a:rPr sz="2400" spc="-5" dirty="0">
                <a:latin typeface="Arial"/>
                <a:cs typeface="Arial"/>
              </a:rPr>
              <a:t>addresses to pass via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6977" y="3394709"/>
            <a:ext cx="8125206" cy="265404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182204"/>
            <a:ext cx="83058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Static </a:t>
            </a:r>
            <a:r>
              <a:rPr dirty="0"/>
              <a:t>Allocation</a:t>
            </a:r>
            <a:r>
              <a:rPr lang="en-US" dirty="0"/>
              <a:t>: Performance of FDM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300" y="749026"/>
            <a:ext cx="9029700" cy="7799571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pc="-5" dirty="0">
                <a:latin typeface="Arial"/>
                <a:cs typeface="Arial"/>
              </a:rPr>
              <a:t>FDM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pc="-5" dirty="0">
                <a:latin typeface="Arial"/>
                <a:cs typeface="Arial"/>
              </a:rPr>
              <a:t>If there are N users, the bandwidth is divided into N equal-sized portions, with each user being assigned one portion.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pc="-5" dirty="0">
                <a:latin typeface="Arial"/>
                <a:cs typeface="Arial"/>
              </a:rPr>
              <a:t> Issues</a:t>
            </a:r>
          </a:p>
          <a:p>
            <a:pPr marL="1270000" lvl="2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pc="-5" dirty="0">
                <a:latin typeface="Arial"/>
                <a:cs typeface="Arial"/>
              </a:rPr>
              <a:t>When number of senders increase, FDM suffers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pc="-5" dirty="0">
                <a:latin typeface="Arial"/>
                <a:cs typeface="Arial"/>
              </a:rPr>
              <a:t>If the spectrum is cut up into N regions and fewer than N users are communicating, a large portion is wasted.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pc="-5" dirty="0">
                <a:latin typeface="Arial"/>
                <a:cs typeface="Arial"/>
              </a:rPr>
              <a:t>Analysis: single channel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pc="-5" dirty="0">
                <a:latin typeface="Arial"/>
                <a:cs typeface="Arial"/>
              </a:rPr>
              <a:t>Channel capacity=C bps; 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pc="-5" dirty="0">
                <a:latin typeface="Arial"/>
                <a:cs typeface="Arial"/>
              </a:rPr>
              <a:t>Mean time delay= T; 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pc="-5" dirty="0">
                <a:latin typeface="Arial"/>
                <a:cs typeface="Arial"/>
              </a:rPr>
              <a:t>frame arrival rate = ʎ frames/sec, 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pc="-5" dirty="0">
                <a:latin typeface="Arial"/>
                <a:cs typeface="Arial"/>
              </a:rPr>
              <a:t>the frames vary with the average length of= 1/µ bits.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pc="-5" dirty="0">
                <a:latin typeface="Arial"/>
                <a:cs typeface="Arial"/>
              </a:rPr>
              <a:t>With this the service rate of the channel is µC frames/sec.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pc="-5" dirty="0">
                <a:latin typeface="Arial"/>
                <a:cs typeface="Arial"/>
              </a:rPr>
              <a:t>As per the standard queuing theory   T= 1/(µC- ʎ)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pc="-5" dirty="0">
                <a:latin typeface="Arial"/>
                <a:cs typeface="Arial"/>
              </a:rPr>
              <a:t>https://en.wikipedia.org/wiki/Queueing_theory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pc="-5" dirty="0">
                <a:latin typeface="Arial"/>
                <a:cs typeface="Arial"/>
              </a:rPr>
              <a:t>Allocation for dividing the channel into N channels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pc="-5" dirty="0">
                <a:latin typeface="Arial"/>
                <a:cs typeface="Arial"/>
              </a:rPr>
              <a:t>If we divide the channel into N channels, each can transmit with the capacity of C/N bps; the mean arrival  rate is ʎ/N frames/sec. Then,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pc="-5" dirty="0">
                <a:latin typeface="Arial"/>
                <a:cs typeface="Arial"/>
              </a:rPr>
              <a:t>T</a:t>
            </a:r>
            <a:r>
              <a:rPr lang="en-US" sz="1050" spc="-5" dirty="0">
                <a:latin typeface="Arial"/>
                <a:cs typeface="Arial"/>
              </a:rPr>
              <a:t>N</a:t>
            </a:r>
            <a:r>
              <a:rPr lang="en-US" spc="-5" dirty="0">
                <a:latin typeface="Arial"/>
                <a:cs typeface="Arial"/>
              </a:rPr>
              <a:t>=1/(µ(C/N)- (ʎ/N))= N/(µC- ʎ)=NT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pc="-5" dirty="0">
                <a:latin typeface="Arial"/>
                <a:cs typeface="Arial"/>
              </a:rPr>
              <a:t>Same arguments will apply  for other modes of dividing the channel</a:t>
            </a:r>
          </a:p>
          <a:p>
            <a:pPr marL="469900" lvl="1">
              <a:spcBef>
                <a:spcPts val="700"/>
              </a:spcBef>
            </a:pPr>
            <a:endParaRPr lang="en-US" spc="-5" dirty="0">
              <a:latin typeface="Arial"/>
              <a:cs typeface="Arial"/>
            </a:endParaRP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endParaRPr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02872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59100" y="728726"/>
            <a:ext cx="4139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Broadband</a:t>
            </a:r>
            <a:r>
              <a:rPr spc="-110" dirty="0"/>
              <a:t> </a:t>
            </a:r>
            <a:r>
              <a:rPr dirty="0"/>
              <a:t>Wireless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17445" y="2396744"/>
            <a:ext cx="5598795" cy="179323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802.16 Architecture </a:t>
            </a:r>
            <a:r>
              <a:rPr sz="2400" dirty="0">
                <a:latin typeface="Arial"/>
                <a:cs typeface="Arial"/>
              </a:rPr>
              <a:t>/ </a:t>
            </a:r>
            <a:r>
              <a:rPr sz="2400" spc="-5" dirty="0">
                <a:latin typeface="Arial"/>
                <a:cs typeface="Arial"/>
              </a:rPr>
              <a:t>Protocol Stack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802.16 Physical Layer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802.16 MAC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802.16 Frames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5446" y="728726"/>
            <a:ext cx="77457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802.16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Architecture/Protocol Stack</a:t>
            </a:r>
            <a:r>
              <a:rPr sz="3600" spc="-1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(1)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50339" y="2092705"/>
            <a:ext cx="75844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Wireless clients connect to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wired basestation (like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3G)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2414777"/>
            <a:ext cx="9144000" cy="3462654"/>
            <a:chOff x="457200" y="2414777"/>
            <a:chExt cx="9144000" cy="3462654"/>
          </a:xfrm>
        </p:grpSpPr>
        <p:sp>
          <p:nvSpPr>
            <p:cNvPr id="5" name="object 5"/>
            <p:cNvSpPr/>
            <p:nvPr/>
          </p:nvSpPr>
          <p:spPr>
            <a:xfrm>
              <a:off x="457200" y="241477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7477" y="3019805"/>
              <a:ext cx="7744206" cy="2857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5446" y="728726"/>
            <a:ext cx="77457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802.16 </a:t>
            </a:r>
            <a:r>
              <a:rPr dirty="0"/>
              <a:t>Architecture/Protocol Stack</a:t>
            </a:r>
            <a:r>
              <a:rPr spc="-150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940306"/>
            <a:ext cx="6670040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dirty="0">
                <a:latin typeface="Arial"/>
                <a:cs typeface="Arial"/>
              </a:rPr>
              <a:t>MAC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dirty="0">
                <a:latin typeface="Arial"/>
                <a:cs typeface="Arial"/>
              </a:rPr>
              <a:t>connection-oriented; IP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connectionless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Convergence sublayer maps between the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two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2227" y="3096005"/>
            <a:ext cx="7934706" cy="3643121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67838" y="728726"/>
            <a:ext cx="4520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802.16 </a:t>
            </a:r>
            <a:r>
              <a:rPr dirty="0"/>
              <a:t>Physical</a:t>
            </a:r>
            <a:r>
              <a:rPr spc="-114" dirty="0"/>
              <a:t> </a:t>
            </a:r>
            <a:r>
              <a:rPr spc="-5" dirty="0"/>
              <a:t>Layer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92705"/>
            <a:ext cx="70065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Based on OFDM; base station gives mobiles bursts  (subcarrier/time frame slots) for uplink and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downlink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5127" y="3038855"/>
            <a:ext cx="7248906" cy="3761993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47008" y="728726"/>
            <a:ext cx="2564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802.16</a:t>
            </a:r>
            <a:r>
              <a:rPr spc="-110" dirty="0"/>
              <a:t> </a:t>
            </a:r>
            <a:r>
              <a:rPr dirty="0"/>
              <a:t>MAC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2938780"/>
          </a:xfrm>
          <a:custGeom>
            <a:avLst/>
            <a:gdLst/>
            <a:ahLst/>
            <a:cxnLst/>
            <a:rect l="l" t="t" r="r" b="b"/>
            <a:pathLst>
              <a:path w="9144000" h="2938779">
                <a:moveTo>
                  <a:pt x="9144000" y="0"/>
                </a:moveTo>
                <a:lnTo>
                  <a:pt x="0" y="0"/>
                </a:lnTo>
                <a:lnTo>
                  <a:pt x="0" y="979170"/>
                </a:lnTo>
                <a:lnTo>
                  <a:pt x="0" y="979932"/>
                </a:lnTo>
                <a:lnTo>
                  <a:pt x="0" y="1958340"/>
                </a:lnTo>
                <a:lnTo>
                  <a:pt x="0" y="1959102"/>
                </a:lnTo>
                <a:lnTo>
                  <a:pt x="0" y="2938272"/>
                </a:lnTo>
                <a:lnTo>
                  <a:pt x="9144000" y="2938272"/>
                </a:lnTo>
                <a:lnTo>
                  <a:pt x="9144000" y="1959102"/>
                </a:lnTo>
                <a:lnTo>
                  <a:pt x="9144000" y="1958340"/>
                </a:lnTo>
                <a:lnTo>
                  <a:pt x="9144000" y="979932"/>
                </a:lnTo>
                <a:lnTo>
                  <a:pt x="9144000" y="97917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7125334" cy="327152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Connection-oriented with base station in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control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Clients request the bandwidth they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need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400" spc="-5" dirty="0">
                <a:latin typeface="Arial"/>
                <a:cs typeface="Arial"/>
              </a:rPr>
              <a:t>Different kinds of service can be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requested: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Constant bit rate, e.g., uncompressed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voice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Real-time variable bit rate, e.g., video,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Web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Non-real-time variable bit rate, e.g., </a:t>
            </a:r>
            <a:r>
              <a:rPr sz="2400" dirty="0">
                <a:latin typeface="Arial"/>
                <a:cs typeface="Arial"/>
              </a:rPr>
              <a:t>file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download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Best-effort for everything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else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9546" y="728726"/>
            <a:ext cx="3099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802.16</a:t>
            </a:r>
            <a:r>
              <a:rPr spc="-114" dirty="0"/>
              <a:t> </a:t>
            </a:r>
            <a:r>
              <a:rPr dirty="0"/>
              <a:t>Frames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6969125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Frames </a:t>
            </a:r>
            <a:r>
              <a:rPr sz="2400" spc="-10" dirty="0">
                <a:latin typeface="Arial"/>
                <a:cs typeface="Arial"/>
              </a:rPr>
              <a:t>vary </a:t>
            </a:r>
            <a:r>
              <a:rPr sz="2400" spc="-5" dirty="0">
                <a:latin typeface="Arial"/>
                <a:cs typeface="Arial"/>
              </a:rPr>
              <a:t>depending on their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type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Connection ID instead of source/dest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addresses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66800" y="3591252"/>
            <a:ext cx="8086725" cy="782955"/>
            <a:chOff x="1066800" y="3591252"/>
            <a:chExt cx="8086725" cy="78295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5400" y="3591252"/>
              <a:ext cx="7858125" cy="78262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66800" y="3943350"/>
              <a:ext cx="467359" cy="369570"/>
            </a:xfrm>
            <a:custGeom>
              <a:avLst/>
              <a:gdLst/>
              <a:ahLst/>
              <a:cxnLst/>
              <a:rect l="l" t="t" r="r" b="b"/>
              <a:pathLst>
                <a:path w="467359" h="369570">
                  <a:moveTo>
                    <a:pt x="467106" y="369570"/>
                  </a:moveTo>
                  <a:lnTo>
                    <a:pt x="467106" y="0"/>
                  </a:lnTo>
                  <a:lnTo>
                    <a:pt x="0" y="0"/>
                  </a:lnTo>
                  <a:lnTo>
                    <a:pt x="0" y="369570"/>
                  </a:lnTo>
                  <a:lnTo>
                    <a:pt x="467106" y="3695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45539" y="3970273"/>
            <a:ext cx="305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(a)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66800" y="4373879"/>
            <a:ext cx="8086725" cy="979169"/>
            <a:chOff x="1066800" y="4373879"/>
            <a:chExt cx="8086725" cy="979169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5400" y="4373879"/>
              <a:ext cx="7858125" cy="97917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066800" y="5115305"/>
              <a:ext cx="467359" cy="238125"/>
            </a:xfrm>
            <a:custGeom>
              <a:avLst/>
              <a:gdLst/>
              <a:ahLst/>
              <a:cxnLst/>
              <a:rect l="l" t="t" r="r" b="b"/>
              <a:pathLst>
                <a:path w="467359" h="238125">
                  <a:moveTo>
                    <a:pt x="467106" y="237744"/>
                  </a:moveTo>
                  <a:lnTo>
                    <a:pt x="467106" y="0"/>
                  </a:lnTo>
                  <a:lnTo>
                    <a:pt x="0" y="0"/>
                  </a:lnTo>
                  <a:lnTo>
                    <a:pt x="0" y="237744"/>
                  </a:lnTo>
                  <a:lnTo>
                    <a:pt x="467106" y="2377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145539" y="5142229"/>
            <a:ext cx="305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(b)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57200" y="5352288"/>
            <a:ext cx="9144000" cy="980440"/>
            <a:chOff x="457200" y="5352288"/>
            <a:chExt cx="9144000" cy="980440"/>
          </a:xfrm>
        </p:grpSpPr>
        <p:sp>
          <p:nvSpPr>
            <p:cNvPr id="14" name="object 14"/>
            <p:cNvSpPr/>
            <p:nvPr/>
          </p:nvSpPr>
          <p:spPr>
            <a:xfrm>
              <a:off x="457200" y="5352288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2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3000" y="5353050"/>
              <a:ext cx="8058150" cy="59055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2269489" y="5903467"/>
            <a:ext cx="56915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solidFill>
                  <a:srgbClr val="FF2BD8"/>
                </a:solidFill>
                <a:latin typeface="Arial"/>
                <a:cs typeface="Arial"/>
              </a:rPr>
              <a:t>(a) 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generic </a:t>
            </a:r>
            <a:r>
              <a:rPr sz="2000" spc="-5" dirty="0">
                <a:latin typeface="Arial"/>
                <a:cs typeface="Arial"/>
              </a:rPr>
              <a:t>frame. </a:t>
            </a:r>
            <a:r>
              <a:rPr sz="2000" spc="-5" dirty="0">
                <a:solidFill>
                  <a:srgbClr val="FF2BD8"/>
                </a:solidFill>
                <a:latin typeface="Arial"/>
                <a:cs typeface="Arial"/>
              </a:rPr>
              <a:t>(b) </a:t>
            </a:r>
            <a:r>
              <a:rPr sz="2000" spc="-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bandwidth </a:t>
            </a:r>
            <a:r>
              <a:rPr sz="2000" spc="-5" dirty="0">
                <a:latin typeface="Arial"/>
                <a:cs typeface="Arial"/>
              </a:rPr>
              <a:t>request</a:t>
            </a:r>
            <a:r>
              <a:rPr sz="2000" spc="-39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frame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66800" y="5352288"/>
            <a:ext cx="467359" cy="132715"/>
          </a:xfrm>
          <a:custGeom>
            <a:avLst/>
            <a:gdLst/>
            <a:ahLst/>
            <a:cxnLst/>
            <a:rect l="l" t="t" r="r" b="b"/>
            <a:pathLst>
              <a:path w="467359" h="132714">
                <a:moveTo>
                  <a:pt x="467106" y="132587"/>
                </a:moveTo>
                <a:lnTo>
                  <a:pt x="467106" y="0"/>
                </a:lnTo>
                <a:lnTo>
                  <a:pt x="0" y="0"/>
                </a:lnTo>
                <a:lnTo>
                  <a:pt x="0" y="132587"/>
                </a:lnTo>
                <a:lnTo>
                  <a:pt x="467106" y="1325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50284" y="728726"/>
            <a:ext cx="19589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Bluetooth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17445" y="2396744"/>
            <a:ext cx="5126990" cy="179323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Bluetooth Architecture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Bluetooth Applications </a:t>
            </a:r>
            <a:r>
              <a:rPr sz="2400" dirty="0">
                <a:latin typeface="Arial"/>
                <a:cs typeface="Arial"/>
              </a:rPr>
              <a:t>/ </a:t>
            </a:r>
            <a:r>
              <a:rPr sz="2400" spc="-5" dirty="0">
                <a:latin typeface="Arial"/>
                <a:cs typeface="Arial"/>
              </a:rPr>
              <a:t>Protocol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Bluetooth Radio </a:t>
            </a:r>
            <a:r>
              <a:rPr sz="2400" dirty="0">
                <a:latin typeface="Arial"/>
                <a:cs typeface="Arial"/>
              </a:rPr>
              <a:t>/ </a:t>
            </a:r>
            <a:r>
              <a:rPr sz="2400" spc="-5" dirty="0">
                <a:latin typeface="Arial"/>
                <a:cs typeface="Arial"/>
              </a:rPr>
              <a:t>Link Layers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Bluetooth Frames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67838" y="728726"/>
            <a:ext cx="4523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Bluetooth</a:t>
            </a:r>
            <a:r>
              <a:rPr spc="-114" dirty="0"/>
              <a:t> </a:t>
            </a:r>
            <a:r>
              <a:rPr dirty="0"/>
              <a:t>Architecture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768856"/>
            <a:ext cx="7294245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Piconet master is connected to slave wireless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devices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Slaves may be asleep (parked) to save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power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Two piconets can be bridged into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scatternet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1055" y="3295650"/>
            <a:ext cx="6922769" cy="3502913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2200" y="728726"/>
            <a:ext cx="787145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Bluetooth Applications </a:t>
            </a:r>
            <a:r>
              <a:rPr dirty="0"/>
              <a:t>/ </a:t>
            </a:r>
            <a:r>
              <a:rPr spc="-5" dirty="0"/>
              <a:t>Protocol</a:t>
            </a:r>
            <a:r>
              <a:rPr spc="-130" dirty="0"/>
              <a:t> </a:t>
            </a:r>
            <a:r>
              <a:rPr spc="-5" dirty="0"/>
              <a:t>Stack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845056"/>
            <a:ext cx="7394575" cy="12750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Profiles give the set of protocols for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given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application</a:t>
            </a:r>
            <a:endParaRPr sz="2400">
              <a:latin typeface="Arial"/>
              <a:cs typeface="Arial"/>
            </a:endParaRPr>
          </a:p>
          <a:p>
            <a:pPr marL="469900" marR="123825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25 profiles, including headset, intercom, streaming  audio, remote control, personal area network,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…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1224" y="3409950"/>
            <a:ext cx="6970014" cy="3305556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1745" y="728726"/>
            <a:ext cx="5993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Bluetooth </a:t>
            </a:r>
            <a:r>
              <a:rPr spc="-5" dirty="0"/>
              <a:t>Radio </a:t>
            </a:r>
            <a:r>
              <a:rPr dirty="0"/>
              <a:t>/ </a:t>
            </a:r>
            <a:r>
              <a:rPr spc="-5" dirty="0"/>
              <a:t>Link</a:t>
            </a:r>
            <a:r>
              <a:rPr spc="-135" dirty="0"/>
              <a:t> </a:t>
            </a:r>
            <a:r>
              <a:rPr spc="-5" dirty="0"/>
              <a:t>Layers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437311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2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50339" y="2016506"/>
            <a:ext cx="7412355" cy="407924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Radio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layer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Uses adaptive frequency hopping in 2.4 GHz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band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0000FF"/>
              </a:buClr>
              <a:buFont typeface="Arial"/>
              <a:buChar char="•"/>
            </a:pP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75"/>
              </a:spcBef>
            </a:pPr>
            <a:r>
              <a:rPr sz="2400" spc="-5" dirty="0">
                <a:latin typeface="Arial"/>
                <a:cs typeface="Arial"/>
              </a:rPr>
              <a:t>Link layer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TDM with timeslots for master and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slaves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Synchronous CO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periodic slots in each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direction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Asynchronous CL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packet-switched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  <a:p>
            <a:pPr marL="469900" marR="107314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Links undergo pairing (user confirms passkey/PIN)  to authorize them before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4835" y="204089"/>
            <a:ext cx="63487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Dynamic </a:t>
            </a:r>
            <a:r>
              <a:rPr spc="-5" dirty="0"/>
              <a:t>Channel </a:t>
            </a:r>
            <a:r>
              <a:rPr dirty="0"/>
              <a:t>Allocation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0600" y="920813"/>
            <a:ext cx="7495540" cy="1351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Dynamic allocation gives the channel to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user when  they need it. Potentially </a:t>
            </a:r>
            <a:r>
              <a:rPr sz="2400" dirty="0">
                <a:latin typeface="Arial"/>
                <a:cs typeface="Arial"/>
              </a:rPr>
              <a:t>N </a:t>
            </a:r>
            <a:r>
              <a:rPr sz="2400" spc="-5" dirty="0">
                <a:latin typeface="Arial"/>
                <a:cs typeface="Arial"/>
              </a:rPr>
              <a:t>times as efficient for 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users.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400" spc="-5" dirty="0">
                <a:latin typeface="Arial"/>
                <a:cs typeface="Arial"/>
              </a:rPr>
              <a:t>Schemes vary with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assumptions: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7200" y="339394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729651"/>
              </p:ext>
            </p:extLst>
          </p:nvPr>
        </p:nvGraphicFramePr>
        <p:xfrm>
          <a:off x="381000" y="2414777"/>
          <a:ext cx="9296399" cy="54394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32157">
                  <a:extLst>
                    <a:ext uri="{9D8B030D-6E8A-4147-A177-3AD203B41FA5}">
                      <a16:colId xmlns:a16="http://schemas.microsoft.com/office/drawing/2014/main" val="853282341"/>
                    </a:ext>
                  </a:extLst>
                </a:gridCol>
                <a:gridCol w="2683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5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spc="-5" dirty="0">
                          <a:latin typeface="Arial"/>
                          <a:cs typeface="Arial"/>
                        </a:rPr>
                        <a:t>Assumption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lang="en-US" sz="2000" b="1" dirty="0">
                          <a:latin typeface="Arial"/>
                          <a:cs typeface="Arial"/>
                        </a:rPr>
                        <a:t>Description</a:t>
                      </a:r>
                      <a:endParaRPr sz="2000" b="1" dirty="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b="1" spc="-5" dirty="0">
                          <a:latin typeface="Arial"/>
                          <a:cs typeface="Arial"/>
                        </a:rPr>
                        <a:t>Implication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0805" marR="33845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Independent 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traffic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lang="en-US" sz="2000" dirty="0">
                          <a:latin typeface="Arial"/>
                          <a:cs typeface="Arial"/>
                        </a:rPr>
                        <a:t>The expected number of frames per unit time is constant. After generation the station is blocked till the frame is delivered.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Often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not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good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model,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but permits</a:t>
                      </a:r>
                      <a:r>
                        <a:rPr sz="20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analysis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094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Single</a:t>
                      </a:r>
                      <a:r>
                        <a:rPr sz="20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channel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lang="en-US" sz="2000" dirty="0">
                          <a:latin typeface="Arial"/>
                          <a:cs typeface="Arial"/>
                        </a:rPr>
                        <a:t>A single channel is available for all stations. All stations can send and receive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No external way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to coordinate</a:t>
                      </a:r>
                      <a:r>
                        <a:rPr sz="20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senders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79">
                <a:tc>
                  <a:txBody>
                    <a:bodyPr/>
                    <a:lstStyle/>
                    <a:p>
                      <a:pPr marL="90805" marR="440055" indent="-63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Observable  collisions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28575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lang="en-US" sz="2000" dirty="0">
                          <a:latin typeface="Arial"/>
                          <a:cs typeface="Arial"/>
                        </a:rPr>
                        <a:t>If two frames are transmitted simultaneously, the signal is garbled. All stations can detect.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7F7F7F"/>
                      </a:solidFill>
                      <a:prstDash val="solid"/>
                    </a:lnL>
                    <a:lnR w="285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Needed for reliability; mechanisms</a:t>
                      </a:r>
                      <a:r>
                        <a:rPr sz="20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vary</a:t>
                      </a:r>
                    </a:p>
                  </a:txBody>
                  <a:tcPr marL="0" marR="0" marT="38735" marB="0">
                    <a:lnL w="28575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0805" marR="18986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Continuous</a:t>
                      </a:r>
                      <a:r>
                        <a:rPr sz="20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or  slotted</a:t>
                      </a:r>
                      <a:r>
                        <a:rPr sz="2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time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28575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lang="en-US" sz="2000" dirty="0">
                          <a:latin typeface="Arial"/>
                          <a:cs typeface="Arial"/>
                        </a:rPr>
                        <a:t>Time may be continuous or slotted. Frame transmissions can begin at the beginning of the slot.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28575">
                      <a:solidFill>
                        <a:srgbClr val="7F7F7F"/>
                      </a:solidFill>
                      <a:prstDash val="solid"/>
                    </a:lnL>
                    <a:lnR w="285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Slotting may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improve</a:t>
                      </a:r>
                      <a:r>
                        <a:rPr sz="20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performance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28575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094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Carrier</a:t>
                      </a:r>
                      <a:r>
                        <a:rPr sz="2000" spc="4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sense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28575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190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lang="en-US" sz="2000" dirty="0">
                          <a:latin typeface="Arial"/>
                          <a:cs typeface="Arial"/>
                        </a:rPr>
                        <a:t>Stations can tell if the channel is in use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7F7F7F"/>
                      </a:solidFill>
                      <a:prstDash val="solid"/>
                    </a:lnL>
                    <a:lnR w="285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Can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improve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performance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if</a:t>
                      </a:r>
                      <a:r>
                        <a:rPr sz="20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available</a:t>
                      </a:r>
                    </a:p>
                  </a:txBody>
                  <a:tcPr marL="0" marR="0" marT="38735" marB="0">
                    <a:lnL w="28575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19050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2845" y="728726"/>
            <a:ext cx="36341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Bluetooth</a:t>
            </a:r>
            <a:r>
              <a:rPr spc="-114" dirty="0"/>
              <a:t> </a:t>
            </a:r>
            <a:r>
              <a:rPr dirty="0"/>
              <a:t>Frames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987550"/>
            <a:ext cx="748093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Time is slotted; enhanced data rates send faster but for  the same time; addresses are only </a:t>
            </a:r>
            <a:r>
              <a:rPr sz="2400" dirty="0">
                <a:latin typeface="Arial"/>
                <a:cs typeface="Arial"/>
              </a:rPr>
              <a:t>3 </a:t>
            </a:r>
            <a:r>
              <a:rPr sz="2400" spc="-5" dirty="0">
                <a:latin typeface="Arial"/>
                <a:cs typeface="Arial"/>
              </a:rPr>
              <a:t>bits for </a:t>
            </a:r>
            <a:r>
              <a:rPr sz="2400" dirty="0">
                <a:latin typeface="Arial"/>
                <a:cs typeface="Arial"/>
              </a:rPr>
              <a:t>8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devices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1455" y="3115055"/>
            <a:ext cx="8382000" cy="125882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55446" y="3448303"/>
            <a:ext cx="305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(a)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1455" y="4373879"/>
            <a:ext cx="8382000" cy="195834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36396" y="5580379"/>
            <a:ext cx="305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(b)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972055" y="6326885"/>
            <a:ext cx="6619875" cy="348615"/>
            <a:chOff x="1972055" y="6326885"/>
            <a:chExt cx="6619875" cy="348615"/>
          </a:xfrm>
        </p:grpSpPr>
        <p:sp>
          <p:nvSpPr>
            <p:cNvPr id="9" name="object 9"/>
            <p:cNvSpPr/>
            <p:nvPr/>
          </p:nvSpPr>
          <p:spPr>
            <a:xfrm>
              <a:off x="5467350" y="6326885"/>
              <a:ext cx="436880" cy="5715"/>
            </a:xfrm>
            <a:custGeom>
              <a:avLst/>
              <a:gdLst/>
              <a:ahLst/>
              <a:cxnLst/>
              <a:rect l="l" t="t" r="r" b="b"/>
              <a:pathLst>
                <a:path w="436879" h="5714">
                  <a:moveTo>
                    <a:pt x="436625" y="5334"/>
                  </a:moveTo>
                  <a:lnTo>
                    <a:pt x="436625" y="0"/>
                  </a:lnTo>
                  <a:lnTo>
                    <a:pt x="0" y="0"/>
                  </a:lnTo>
                  <a:lnTo>
                    <a:pt x="0" y="5334"/>
                  </a:lnTo>
                  <a:lnTo>
                    <a:pt x="436625" y="53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43505" y="6453501"/>
              <a:ext cx="6448424" cy="16792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972055" y="6336791"/>
              <a:ext cx="436880" cy="338455"/>
            </a:xfrm>
            <a:custGeom>
              <a:avLst/>
              <a:gdLst/>
              <a:ahLst/>
              <a:cxnLst/>
              <a:rect l="l" t="t" r="r" b="b"/>
              <a:pathLst>
                <a:path w="436880" h="338454">
                  <a:moveTo>
                    <a:pt x="436625" y="338328"/>
                  </a:moveTo>
                  <a:lnTo>
                    <a:pt x="436625" y="0"/>
                  </a:lnTo>
                  <a:lnTo>
                    <a:pt x="0" y="0"/>
                  </a:lnTo>
                  <a:lnTo>
                    <a:pt x="0" y="338328"/>
                  </a:lnTo>
                  <a:lnTo>
                    <a:pt x="436625" y="3383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050795" y="6362952"/>
            <a:ext cx="2736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2BD8"/>
                </a:solidFill>
                <a:latin typeface="Arial"/>
                <a:cs typeface="Arial"/>
              </a:rPr>
              <a:t>(a)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467350" y="6331458"/>
            <a:ext cx="436880" cy="334645"/>
          </a:xfrm>
          <a:custGeom>
            <a:avLst/>
            <a:gdLst/>
            <a:ahLst/>
            <a:cxnLst/>
            <a:rect l="l" t="t" r="r" b="b"/>
            <a:pathLst>
              <a:path w="436879" h="334645">
                <a:moveTo>
                  <a:pt x="436625" y="334518"/>
                </a:moveTo>
                <a:lnTo>
                  <a:pt x="436625" y="0"/>
                </a:lnTo>
                <a:lnTo>
                  <a:pt x="0" y="0"/>
                </a:lnTo>
                <a:lnTo>
                  <a:pt x="0" y="334518"/>
                </a:lnTo>
                <a:lnTo>
                  <a:pt x="436625" y="3345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546090" y="6353808"/>
            <a:ext cx="2736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2BD8"/>
                </a:solidFill>
                <a:latin typeface="Arial"/>
                <a:cs typeface="Arial"/>
              </a:rPr>
              <a:t>(b)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067556" y="6438900"/>
            <a:ext cx="4638675" cy="209550"/>
          </a:xfrm>
          <a:custGeom>
            <a:avLst/>
            <a:gdLst/>
            <a:ahLst/>
            <a:cxnLst/>
            <a:rect l="l" t="t" r="r" b="b"/>
            <a:pathLst>
              <a:path w="4638675" h="209550">
                <a:moveTo>
                  <a:pt x="400050" y="0"/>
                </a:moveTo>
                <a:lnTo>
                  <a:pt x="0" y="0"/>
                </a:lnTo>
                <a:lnTo>
                  <a:pt x="0" y="209550"/>
                </a:lnTo>
                <a:lnTo>
                  <a:pt x="400050" y="209550"/>
                </a:lnTo>
                <a:lnTo>
                  <a:pt x="400050" y="0"/>
                </a:lnTo>
                <a:close/>
              </a:path>
              <a:path w="4638675" h="209550">
                <a:moveTo>
                  <a:pt x="4638294" y="9906"/>
                </a:moveTo>
                <a:lnTo>
                  <a:pt x="3905250" y="9906"/>
                </a:lnTo>
                <a:lnTo>
                  <a:pt x="3905250" y="190500"/>
                </a:lnTo>
                <a:lnTo>
                  <a:pt x="4638294" y="190500"/>
                </a:lnTo>
                <a:lnTo>
                  <a:pt x="4638294" y="990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83100" y="728726"/>
            <a:ext cx="1092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RFID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17445" y="2396744"/>
            <a:ext cx="4820285" cy="179323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Gen </a:t>
            </a:r>
            <a:r>
              <a:rPr sz="2400" dirty="0">
                <a:latin typeface="Arial"/>
                <a:cs typeface="Arial"/>
              </a:rPr>
              <a:t>2 </a:t>
            </a:r>
            <a:r>
              <a:rPr sz="2400" spc="-5" dirty="0">
                <a:latin typeface="Arial"/>
                <a:cs typeface="Arial"/>
              </a:rPr>
              <a:t>Architecture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Gen </a:t>
            </a:r>
            <a:r>
              <a:rPr sz="2400" dirty="0">
                <a:latin typeface="Arial"/>
                <a:cs typeface="Arial"/>
              </a:rPr>
              <a:t>2 </a:t>
            </a:r>
            <a:r>
              <a:rPr sz="2400" spc="-5" dirty="0">
                <a:latin typeface="Arial"/>
                <a:cs typeface="Arial"/>
              </a:rPr>
              <a:t>Physical Layer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Gen </a:t>
            </a:r>
            <a:r>
              <a:rPr sz="2400" dirty="0">
                <a:latin typeface="Arial"/>
                <a:cs typeface="Arial"/>
              </a:rPr>
              <a:t>2 </a:t>
            </a:r>
            <a:r>
              <a:rPr sz="2400" spc="-5" dirty="0">
                <a:latin typeface="Arial"/>
                <a:cs typeface="Arial"/>
              </a:rPr>
              <a:t>Tag Identification Layer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Gen </a:t>
            </a:r>
            <a:r>
              <a:rPr sz="2400" dirty="0">
                <a:latin typeface="Arial"/>
                <a:cs typeface="Arial"/>
              </a:rPr>
              <a:t>2 </a:t>
            </a:r>
            <a:r>
              <a:rPr sz="2400" spc="-5" dirty="0">
                <a:latin typeface="Arial"/>
                <a:cs typeface="Arial"/>
              </a:rPr>
              <a:t>Frames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/>
              <a:t>Gen 2</a:t>
            </a:r>
            <a:r>
              <a:rPr spc="-114" dirty="0"/>
              <a:t> </a:t>
            </a:r>
            <a:r>
              <a:rPr dirty="0"/>
              <a:t>Architecture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2092705"/>
            <a:ext cx="73964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Reader signal powers tags; tags reply with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backscatter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2414777"/>
            <a:ext cx="9144000" cy="3921760"/>
            <a:chOff x="457200" y="2414777"/>
            <a:chExt cx="9144000" cy="3921760"/>
          </a:xfrm>
        </p:grpSpPr>
        <p:sp>
          <p:nvSpPr>
            <p:cNvPr id="5" name="object 5"/>
            <p:cNvSpPr/>
            <p:nvPr/>
          </p:nvSpPr>
          <p:spPr>
            <a:xfrm>
              <a:off x="457200" y="241477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37003" y="3105150"/>
              <a:ext cx="6185153" cy="32308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44038" y="728726"/>
            <a:ext cx="4370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Gen 2 Physical</a:t>
            </a:r>
            <a:r>
              <a:rPr spc="-130" dirty="0"/>
              <a:t> </a:t>
            </a:r>
            <a:r>
              <a:rPr dirty="0"/>
              <a:t>Layer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7531734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Reader uses duration of on period to send</a:t>
            </a:r>
            <a:r>
              <a:rPr sz="2400" spc="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0/1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Tag backscatters reader signal in pulses to send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0/1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3229355"/>
            <a:ext cx="8686800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5545" y="728726"/>
            <a:ext cx="61512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Gen 2 Tag Identification</a:t>
            </a:r>
            <a:r>
              <a:rPr spc="-160" dirty="0"/>
              <a:t> </a:t>
            </a:r>
            <a:r>
              <a:rPr dirty="0"/>
              <a:t>Layer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2086355"/>
            <a:ext cx="9144000" cy="4246245"/>
            <a:chOff x="457200" y="2086355"/>
            <a:chExt cx="9144000" cy="42462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55058" y="2086355"/>
              <a:ext cx="4784597" cy="326669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5352288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2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93139" y="2244344"/>
            <a:ext cx="3364865" cy="3637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Reader sends query and  sets slot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structure</a:t>
            </a:r>
            <a:endParaRPr sz="2400">
              <a:latin typeface="Arial"/>
              <a:cs typeface="Arial"/>
            </a:endParaRPr>
          </a:p>
          <a:p>
            <a:pPr marL="12700" marR="57785">
              <a:lnSpc>
                <a:spcPct val="100000"/>
              </a:lnSpc>
              <a:spcBef>
                <a:spcPts val="1800"/>
              </a:spcBef>
            </a:pPr>
            <a:r>
              <a:rPr sz="2400" spc="-5" dirty="0">
                <a:latin typeface="Arial"/>
                <a:cs typeface="Arial"/>
              </a:rPr>
              <a:t>Tags reply (RN16) </a:t>
            </a:r>
            <a:r>
              <a:rPr sz="2400" dirty="0">
                <a:latin typeface="Arial"/>
                <a:cs typeface="Arial"/>
              </a:rPr>
              <a:t>in a  </a:t>
            </a:r>
            <a:r>
              <a:rPr sz="2400" spc="-5" dirty="0">
                <a:latin typeface="Arial"/>
                <a:cs typeface="Arial"/>
              </a:rPr>
              <a:t>random slot; may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collide</a:t>
            </a:r>
            <a:endParaRPr sz="2400">
              <a:latin typeface="Arial"/>
              <a:cs typeface="Arial"/>
            </a:endParaRPr>
          </a:p>
          <a:p>
            <a:pPr marL="12700" marR="90805">
              <a:lnSpc>
                <a:spcPct val="100000"/>
              </a:lnSpc>
              <a:spcBef>
                <a:spcPts val="1800"/>
              </a:spcBef>
            </a:pPr>
            <a:r>
              <a:rPr sz="2400" spc="-5" dirty="0">
                <a:latin typeface="Arial"/>
                <a:cs typeface="Arial"/>
              </a:rPr>
              <a:t>Reader asks one tag for  its identifier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(ACK)</a:t>
            </a:r>
            <a:endParaRPr sz="2400">
              <a:latin typeface="Arial"/>
              <a:cs typeface="Arial"/>
            </a:endParaRPr>
          </a:p>
          <a:p>
            <a:pPr marL="12700" marR="210185">
              <a:lnSpc>
                <a:spcPct val="100000"/>
              </a:lnSpc>
              <a:spcBef>
                <a:spcPts val="1800"/>
              </a:spcBef>
            </a:pPr>
            <a:r>
              <a:rPr sz="2400" spc="-5" dirty="0">
                <a:latin typeface="Arial"/>
                <a:cs typeface="Arial"/>
              </a:rPr>
              <a:t>Process continues until  no tags are left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55058" y="5353050"/>
            <a:ext cx="4784597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5746" y="728726"/>
            <a:ext cx="2948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Gen 2</a:t>
            </a:r>
            <a:r>
              <a:rPr spc="-114" dirty="0"/>
              <a:t> </a:t>
            </a:r>
            <a:r>
              <a:rPr dirty="0"/>
              <a:t>Frames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7649"/>
            <a:ext cx="7448550" cy="164147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69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Reader frames vary depending on type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(Command)</a:t>
            </a:r>
            <a:endParaRPr sz="2400">
              <a:latin typeface="Arial"/>
              <a:cs typeface="Arial"/>
            </a:endParaRPr>
          </a:p>
          <a:p>
            <a:pPr marL="812800" lvl="1" indent="-344170">
              <a:lnSpc>
                <a:spcPct val="100000"/>
              </a:lnSpc>
              <a:spcBef>
                <a:spcPts val="490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sz="2000" spc="-5" dirty="0">
                <a:latin typeface="Arial"/>
                <a:cs typeface="Arial"/>
              </a:rPr>
              <a:t>Query shown </a:t>
            </a:r>
            <a:r>
              <a:rPr sz="2000" spc="-10" dirty="0">
                <a:latin typeface="Arial"/>
                <a:cs typeface="Arial"/>
              </a:rPr>
              <a:t>below, </a:t>
            </a:r>
            <a:r>
              <a:rPr sz="2000" spc="-5" dirty="0">
                <a:latin typeface="Arial"/>
                <a:cs typeface="Arial"/>
              </a:rPr>
              <a:t>has </a:t>
            </a:r>
            <a:r>
              <a:rPr sz="2000" spc="-10" dirty="0">
                <a:latin typeface="Arial"/>
                <a:cs typeface="Arial"/>
              </a:rPr>
              <a:t>parameters </a:t>
            </a:r>
            <a:r>
              <a:rPr sz="2000" spc="-5" dirty="0">
                <a:latin typeface="Arial"/>
                <a:cs typeface="Arial"/>
              </a:rPr>
              <a:t>and error</a:t>
            </a:r>
            <a:r>
              <a:rPr sz="2000" spc="4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detection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9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Tag responses are simply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  <a:p>
            <a:pPr marL="812800" lvl="1" indent="-343535">
              <a:lnSpc>
                <a:spcPct val="100000"/>
              </a:lnSpc>
              <a:spcBef>
                <a:spcPts val="490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sz="2000" spc="-10" dirty="0">
                <a:latin typeface="Arial"/>
                <a:cs typeface="Arial"/>
              </a:rPr>
              <a:t>Reader </a:t>
            </a:r>
            <a:r>
              <a:rPr sz="2000" spc="-5" dirty="0">
                <a:latin typeface="Arial"/>
                <a:cs typeface="Arial"/>
              </a:rPr>
              <a:t>sets timing and </a:t>
            </a:r>
            <a:r>
              <a:rPr sz="2000" spc="-10" dirty="0">
                <a:latin typeface="Arial"/>
                <a:cs typeface="Arial"/>
              </a:rPr>
              <a:t>knows </a:t>
            </a:r>
            <a:r>
              <a:rPr sz="2000" spc="-5" dirty="0">
                <a:latin typeface="Arial"/>
                <a:cs typeface="Arial"/>
              </a:rPr>
              <a:t>the </a:t>
            </a:r>
            <a:r>
              <a:rPr sz="2000" spc="-10" dirty="0">
                <a:latin typeface="Arial"/>
                <a:cs typeface="Arial"/>
              </a:rPr>
              <a:t>expected</a:t>
            </a:r>
            <a:r>
              <a:rPr sz="2000" spc="3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format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3608" y="4000500"/>
            <a:ext cx="8622792" cy="162458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098290" y="5828029"/>
            <a:ext cx="1638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Query</a:t>
            </a:r>
            <a:r>
              <a:rPr sz="1800" spc="-9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message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74645" y="728726"/>
            <a:ext cx="5306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 Link Layer</a:t>
            </a:r>
            <a:r>
              <a:rPr spc="-120" dirty="0"/>
              <a:t> </a:t>
            </a:r>
            <a:r>
              <a:rPr dirty="0"/>
              <a:t>Switching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17445" y="2396744"/>
            <a:ext cx="7055484" cy="22352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Uses of Bridges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Learning Bridges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Spanning Tree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Repeaters, hubs, bridges, .., routers, gateways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Virtual LANs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3346" y="728726"/>
            <a:ext cx="3250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Uses of</a:t>
            </a:r>
            <a:r>
              <a:rPr spc="-100" dirty="0"/>
              <a:t> </a:t>
            </a:r>
            <a:r>
              <a:rPr dirty="0"/>
              <a:t>Bridges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39" y="1548638"/>
            <a:ext cx="7772400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Common setup is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building with centralized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wiring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Bridges (switches) are placed in or near wiring</a:t>
            </a:r>
            <a:r>
              <a:rPr sz="2400" spc="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closets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2414777"/>
            <a:ext cx="9144000" cy="4444365"/>
            <a:chOff x="457200" y="2414777"/>
            <a:chExt cx="9144000" cy="4444365"/>
          </a:xfrm>
        </p:grpSpPr>
        <p:sp>
          <p:nvSpPr>
            <p:cNvPr id="5" name="object 5"/>
            <p:cNvSpPr/>
            <p:nvPr/>
          </p:nvSpPr>
          <p:spPr>
            <a:xfrm>
              <a:off x="457200" y="241477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9605" y="2514600"/>
              <a:ext cx="7400543" cy="43441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46145" y="728726"/>
            <a:ext cx="4163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Learning </a:t>
            </a:r>
            <a:r>
              <a:rPr dirty="0"/>
              <a:t>Bridges</a:t>
            </a:r>
            <a:r>
              <a:rPr spc="-125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7206615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bridge operates as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switched LAN (not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hub)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Computers, bridges, and hubs connect to its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ports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0" y="3394709"/>
            <a:ext cx="5496305" cy="2738628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46145" y="728726"/>
            <a:ext cx="4163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Learning </a:t>
            </a:r>
            <a:r>
              <a:rPr dirty="0"/>
              <a:t>Bridges</a:t>
            </a:r>
            <a:r>
              <a:rPr spc="-125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7427595" cy="371347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Backward learning algorithm picks the output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port: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Associates source address on frame with input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port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Frame with destination address sent to learned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port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Unlearned destinations are sent to all other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ports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0000FF"/>
              </a:buClr>
              <a:buFont typeface="Arial"/>
              <a:buChar char="•"/>
            </a:pP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75"/>
              </a:spcBef>
            </a:pPr>
            <a:r>
              <a:rPr sz="2400" spc="-5" dirty="0">
                <a:latin typeface="Arial"/>
                <a:cs typeface="Arial"/>
              </a:rPr>
              <a:t>Needs no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configuration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Forget unused addresses to allow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changes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Bandwidth efficient </a:t>
            </a:r>
            <a:r>
              <a:rPr sz="2400" dirty="0">
                <a:latin typeface="Arial"/>
                <a:cs typeface="Arial"/>
              </a:rPr>
              <a:t>for two-way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traffic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2745" y="728726"/>
            <a:ext cx="5231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Multiple Access</a:t>
            </a:r>
            <a:r>
              <a:rPr spc="-100" dirty="0"/>
              <a:t> </a:t>
            </a:r>
            <a:r>
              <a:rPr spc="-5" dirty="0"/>
              <a:t>Protocols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17445" y="2396744"/>
            <a:ext cx="5989955" cy="22352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ALOHA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CSMA (Carrier Sense Multiple Access)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Collision-free protocols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Limited-contention protocols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Wireless LAN protocols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AB88B5-596E-48E8-870C-4605E0679A24}"/>
              </a:ext>
            </a:extLst>
          </p:cNvPr>
          <p:cNvSpPr/>
          <p:nvPr/>
        </p:nvSpPr>
        <p:spPr>
          <a:xfrm>
            <a:off x="4078138" y="3701534"/>
            <a:ext cx="1902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pc="-5" dirty="0">
                <a:latin typeface="Arial"/>
                <a:cs typeface="Arial"/>
              </a:rPr>
              <a:t>1/(µC- ʎ)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46145" y="728726"/>
            <a:ext cx="4163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Learning </a:t>
            </a:r>
            <a:r>
              <a:rPr dirty="0"/>
              <a:t>Bridges</a:t>
            </a:r>
            <a:r>
              <a:rPr spc="-125" dirty="0"/>
              <a:t> </a:t>
            </a:r>
            <a:r>
              <a:rPr dirty="0"/>
              <a:t>(3)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7140575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Bridges extend the Link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layer: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Use but don’t remove Ethernet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header/addresses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Do not inspect Network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header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2187" y="3714750"/>
            <a:ext cx="8308085" cy="2952749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9845" y="728726"/>
            <a:ext cx="5920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Spanning Tree (1) –</a:t>
            </a:r>
            <a:r>
              <a:rPr spc="-114" dirty="0"/>
              <a:t> </a:t>
            </a:r>
            <a:r>
              <a:rPr spc="-5" dirty="0"/>
              <a:t>Problem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92705"/>
            <a:ext cx="7623175" cy="1198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Bridge topologies with loops and only backward learning  will cause frames to circulate for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ever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Need spanning tree support to solve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problem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3727" y="3377565"/>
            <a:ext cx="6791706" cy="3342513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5545" y="728726"/>
            <a:ext cx="6148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Spanning Tree (2) –</a:t>
            </a:r>
            <a:r>
              <a:rPr spc="-105" dirty="0"/>
              <a:t> </a:t>
            </a:r>
            <a:r>
              <a:rPr spc="-5" dirty="0"/>
              <a:t>Algorithm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139" y="2082038"/>
            <a:ext cx="3818890" cy="2296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328295" indent="-457200">
              <a:lnSpc>
                <a:spcPct val="100000"/>
              </a:lnSpc>
              <a:spcBef>
                <a:spcPts val="1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Subset of forwarding  ports for data is use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to  avoid loops</a:t>
            </a:r>
            <a:endParaRPr sz="2400" dirty="0">
              <a:latin typeface="Arial"/>
              <a:cs typeface="Arial"/>
            </a:endParaRPr>
          </a:p>
          <a:p>
            <a:pPr marL="469265" marR="508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Selected with the  spanning tree distributed  algorithm by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Perlman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dirty="0"/>
              <a:t>I </a:t>
            </a:r>
            <a:r>
              <a:rPr spc="-5" dirty="0"/>
              <a:t>think </a:t>
            </a:r>
            <a:r>
              <a:rPr dirty="0"/>
              <a:t>that I </a:t>
            </a:r>
            <a:r>
              <a:rPr spc="-5" dirty="0"/>
              <a:t>shall never</a:t>
            </a:r>
            <a:r>
              <a:rPr spc="-25" dirty="0"/>
              <a:t> </a:t>
            </a:r>
            <a:r>
              <a:rPr spc="-5" dirty="0"/>
              <a:t>see</a:t>
            </a:r>
          </a:p>
          <a:p>
            <a:pPr marL="12700" marR="583565">
              <a:lnSpc>
                <a:spcPts val="2600"/>
              </a:lnSpc>
              <a:spcBef>
                <a:spcPts val="160"/>
              </a:spcBef>
            </a:pPr>
            <a:r>
              <a:rPr dirty="0"/>
              <a:t>A </a:t>
            </a:r>
            <a:r>
              <a:rPr spc="-5" dirty="0"/>
              <a:t>graph more lovely than a</a:t>
            </a:r>
            <a:r>
              <a:rPr spc="-85" dirty="0"/>
              <a:t> </a:t>
            </a:r>
            <a:r>
              <a:rPr dirty="0"/>
              <a:t>tree.  </a:t>
            </a:r>
            <a:r>
              <a:rPr i="1" dirty="0"/>
              <a:t>A tree </a:t>
            </a:r>
            <a:r>
              <a:rPr i="1" spc="-5" dirty="0"/>
              <a:t>whose crucial</a:t>
            </a:r>
            <a:r>
              <a:rPr i="1" spc="-105" dirty="0"/>
              <a:t> </a:t>
            </a:r>
            <a:r>
              <a:rPr i="1" spc="-5" dirty="0"/>
              <a:t>property</a:t>
            </a: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dirty="0"/>
              <a:t>Is </a:t>
            </a:r>
            <a:r>
              <a:rPr spc="-5" dirty="0"/>
              <a:t>loop-free</a:t>
            </a:r>
            <a:r>
              <a:rPr spc="-20" dirty="0"/>
              <a:t> </a:t>
            </a:r>
            <a:r>
              <a:rPr spc="-15" dirty="0"/>
              <a:t>connectivity.</a:t>
            </a:r>
          </a:p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dirty="0"/>
              <a:t>A tree </a:t>
            </a:r>
            <a:r>
              <a:rPr spc="-5" dirty="0"/>
              <a:t>which </a:t>
            </a:r>
            <a:r>
              <a:rPr dirty="0"/>
              <a:t>must </a:t>
            </a:r>
            <a:r>
              <a:rPr spc="-5" dirty="0"/>
              <a:t>be sure </a:t>
            </a:r>
            <a:r>
              <a:rPr dirty="0"/>
              <a:t>to</a:t>
            </a:r>
            <a:r>
              <a:rPr spc="-100" dirty="0"/>
              <a:t> </a:t>
            </a:r>
            <a:r>
              <a:rPr spc="-5" dirty="0"/>
              <a:t>span.</a:t>
            </a:r>
          </a:p>
          <a:p>
            <a:pPr marL="12700" marR="435609">
              <a:lnSpc>
                <a:spcPct val="120300"/>
              </a:lnSpc>
              <a:spcBef>
                <a:spcPts val="5"/>
              </a:spcBef>
            </a:pPr>
            <a:r>
              <a:rPr spc="-5" dirty="0"/>
              <a:t>So </a:t>
            </a:r>
            <a:r>
              <a:rPr dirty="0"/>
              <a:t>packets </a:t>
            </a:r>
            <a:r>
              <a:rPr spc="-5" dirty="0"/>
              <a:t>can reach every</a:t>
            </a:r>
            <a:r>
              <a:rPr spc="-40" dirty="0"/>
              <a:t> </a:t>
            </a:r>
            <a:r>
              <a:rPr dirty="0"/>
              <a:t>LAN.  </a:t>
            </a:r>
            <a:r>
              <a:rPr i="1" dirty="0"/>
              <a:t>First the </a:t>
            </a:r>
            <a:r>
              <a:rPr i="1" spc="-5" dirty="0"/>
              <a:t>Root </a:t>
            </a:r>
            <a:r>
              <a:rPr i="1" dirty="0"/>
              <a:t>must </a:t>
            </a:r>
            <a:r>
              <a:rPr i="1" spc="-5" dirty="0"/>
              <a:t>be selected  By ID it is</a:t>
            </a:r>
            <a:r>
              <a:rPr i="1" spc="-15" dirty="0"/>
              <a:t> </a:t>
            </a:r>
            <a:r>
              <a:rPr i="1" spc="-10" dirty="0"/>
              <a:t>elected.</a:t>
            </a:r>
          </a:p>
          <a:p>
            <a:pPr marL="12700" marR="5080">
              <a:lnSpc>
                <a:spcPct val="120300"/>
              </a:lnSpc>
              <a:spcBef>
                <a:spcPts val="5"/>
              </a:spcBef>
            </a:pPr>
            <a:r>
              <a:rPr spc="-5" dirty="0"/>
              <a:t>Least cost paths from Root are </a:t>
            </a:r>
            <a:r>
              <a:rPr spc="-10" dirty="0"/>
              <a:t>traced  </a:t>
            </a:r>
            <a:r>
              <a:rPr i="1" spc="-5" dirty="0"/>
              <a:t>In the tree these paths are</a:t>
            </a:r>
            <a:r>
              <a:rPr i="1" spc="-10" dirty="0"/>
              <a:t> </a:t>
            </a:r>
            <a:r>
              <a:rPr i="1" spc="-5" dirty="0"/>
              <a:t>placed.</a:t>
            </a:r>
          </a:p>
          <a:p>
            <a:pPr marL="12700" marR="358775">
              <a:lnSpc>
                <a:spcPts val="2600"/>
              </a:lnSpc>
              <a:spcBef>
                <a:spcPts val="160"/>
              </a:spcBef>
            </a:pPr>
            <a:r>
              <a:rPr dirty="0"/>
              <a:t>A </a:t>
            </a:r>
            <a:r>
              <a:rPr spc="-5" dirty="0"/>
              <a:t>mesh is made by </a:t>
            </a:r>
            <a:r>
              <a:rPr dirty="0"/>
              <a:t>folks </a:t>
            </a:r>
            <a:r>
              <a:rPr spc="-5" dirty="0"/>
              <a:t>like me  </a:t>
            </a:r>
            <a:r>
              <a:rPr i="1" spc="-5" dirty="0"/>
              <a:t>Then bridges find a spanning</a:t>
            </a:r>
            <a:r>
              <a:rPr i="1" spc="-10" dirty="0"/>
              <a:t> </a:t>
            </a:r>
            <a:r>
              <a:rPr i="1" dirty="0"/>
              <a:t>tree.</a:t>
            </a:r>
          </a:p>
          <a:p>
            <a:pPr marL="927100">
              <a:lnSpc>
                <a:spcPct val="100000"/>
              </a:lnSpc>
              <a:spcBef>
                <a:spcPts val="1330"/>
              </a:spcBef>
            </a:pPr>
            <a:r>
              <a:rPr spc="-5" dirty="0"/>
              <a:t>– </a:t>
            </a:r>
            <a:r>
              <a:rPr i="0" dirty="0">
                <a:latin typeface="Arial"/>
                <a:cs typeface="Arial"/>
              </a:rPr>
              <a:t>Radia Perlman,</a:t>
            </a:r>
            <a:r>
              <a:rPr i="0" spc="-55" dirty="0">
                <a:latin typeface="Arial"/>
                <a:cs typeface="Arial"/>
              </a:rPr>
              <a:t> </a:t>
            </a:r>
            <a:r>
              <a:rPr i="0" dirty="0">
                <a:latin typeface="Arial"/>
                <a:cs typeface="Arial"/>
              </a:rPr>
              <a:t>1985.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1745" y="728726"/>
            <a:ext cx="5996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Spanning Tree (3) –</a:t>
            </a:r>
            <a:r>
              <a:rPr spc="-114" dirty="0"/>
              <a:t> </a:t>
            </a:r>
            <a:r>
              <a:rPr spc="-5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750949"/>
            <a:ext cx="6690995" cy="156527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400" spc="-5" dirty="0">
                <a:latin typeface="Arial"/>
                <a:cs typeface="Arial"/>
              </a:rPr>
              <a:t>After the algorithm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runs:</a:t>
            </a:r>
            <a:endParaRPr sz="2400">
              <a:latin typeface="Arial"/>
              <a:cs typeface="Arial"/>
            </a:endParaRPr>
          </a:p>
          <a:p>
            <a:pPr marL="812800" indent="-343535">
              <a:lnSpc>
                <a:spcPct val="100000"/>
              </a:lnSpc>
              <a:spcBef>
                <a:spcPts val="490"/>
              </a:spcBef>
              <a:buClr>
                <a:srgbClr val="0000FF"/>
              </a:buClr>
              <a:buChar char="−"/>
              <a:tabLst>
                <a:tab pos="812165" algn="l"/>
                <a:tab pos="812800" algn="l"/>
              </a:tabLst>
            </a:pPr>
            <a:r>
              <a:rPr sz="2000" spc="-5" dirty="0">
                <a:latin typeface="Arial"/>
                <a:cs typeface="Arial"/>
              </a:rPr>
              <a:t>B1 is the root, two </a:t>
            </a:r>
            <a:r>
              <a:rPr sz="2000" spc="-10" dirty="0">
                <a:latin typeface="Arial"/>
                <a:cs typeface="Arial"/>
              </a:rPr>
              <a:t>dashed </a:t>
            </a:r>
            <a:r>
              <a:rPr sz="2000" spc="-5" dirty="0">
                <a:latin typeface="Arial"/>
                <a:cs typeface="Arial"/>
              </a:rPr>
              <a:t>links are turned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off</a:t>
            </a:r>
            <a:endParaRPr sz="2000">
              <a:latin typeface="Arial"/>
              <a:cs typeface="Arial"/>
            </a:endParaRPr>
          </a:p>
          <a:p>
            <a:pPr marL="812800" indent="-343535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812165" algn="l"/>
                <a:tab pos="812800" algn="l"/>
              </a:tabLst>
            </a:pPr>
            <a:r>
              <a:rPr sz="2000" spc="-5" dirty="0">
                <a:latin typeface="Arial"/>
                <a:cs typeface="Arial"/>
              </a:rPr>
              <a:t>B4 uses link to B2 (lower than B3 also at </a:t>
            </a:r>
            <a:r>
              <a:rPr sz="2000" spc="-10" dirty="0">
                <a:latin typeface="Arial"/>
                <a:cs typeface="Arial"/>
              </a:rPr>
              <a:t>distance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1)</a:t>
            </a:r>
            <a:endParaRPr sz="2000">
              <a:latin typeface="Arial"/>
              <a:cs typeface="Arial"/>
            </a:endParaRPr>
          </a:p>
          <a:p>
            <a:pPr marL="812800" indent="-342900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812165" algn="l"/>
                <a:tab pos="812800" algn="l"/>
              </a:tabLst>
            </a:pPr>
            <a:r>
              <a:rPr sz="2000" spc="-5" dirty="0">
                <a:latin typeface="Arial"/>
                <a:cs typeface="Arial"/>
              </a:rPr>
              <a:t>B5 uses B3 </a:t>
            </a:r>
            <a:r>
              <a:rPr sz="2000" spc="-10" dirty="0">
                <a:latin typeface="Arial"/>
                <a:cs typeface="Arial"/>
              </a:rPr>
              <a:t>(distance </a:t>
            </a:r>
            <a:r>
              <a:rPr sz="2000" spc="-5" dirty="0">
                <a:latin typeface="Arial"/>
                <a:cs typeface="Arial"/>
              </a:rPr>
              <a:t>1 versus B4 at </a:t>
            </a:r>
            <a:r>
              <a:rPr sz="2000" spc="-10" dirty="0">
                <a:latin typeface="Arial"/>
                <a:cs typeface="Arial"/>
              </a:rPr>
              <a:t>distance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2)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1455" y="3610355"/>
            <a:ext cx="8124443" cy="3264408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4891" y="454406"/>
            <a:ext cx="746696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74800" marR="5080" indent="-15621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Repeaters, Hubs, </a:t>
            </a:r>
            <a:r>
              <a:rPr dirty="0"/>
              <a:t>Bridges,</a:t>
            </a:r>
            <a:r>
              <a:rPr spc="-125" dirty="0"/>
              <a:t> </a:t>
            </a:r>
            <a:r>
              <a:rPr dirty="0"/>
              <a:t>Switches,  Routers, &amp;</a:t>
            </a:r>
            <a:r>
              <a:rPr spc="-40" dirty="0"/>
              <a:t> </a:t>
            </a:r>
            <a:r>
              <a:rPr dirty="0"/>
              <a:t>Gateways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7465059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Devices are named according to the layer they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process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bridge or LAN switch operates in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Link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layer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132582" y="3400805"/>
            <a:ext cx="3603625" cy="2425065"/>
            <a:chOff x="3132582" y="3400805"/>
            <a:chExt cx="3603625" cy="24250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32582" y="3400805"/>
              <a:ext cx="3603497" cy="195224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91050" y="4876800"/>
              <a:ext cx="1972055" cy="46710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586478" y="4872227"/>
              <a:ext cx="1981200" cy="476250"/>
            </a:xfrm>
            <a:custGeom>
              <a:avLst/>
              <a:gdLst/>
              <a:ahLst/>
              <a:cxnLst/>
              <a:rect l="l" t="t" r="r" b="b"/>
              <a:pathLst>
                <a:path w="1981200" h="476250">
                  <a:moveTo>
                    <a:pt x="1981200" y="471678"/>
                  </a:moveTo>
                  <a:lnTo>
                    <a:pt x="1981200" y="4572"/>
                  </a:lnTo>
                  <a:lnTo>
                    <a:pt x="1979676" y="1524"/>
                  </a:lnTo>
                  <a:lnTo>
                    <a:pt x="1976627" y="0"/>
                  </a:lnTo>
                  <a:lnTo>
                    <a:pt x="4572" y="0"/>
                  </a:lnTo>
                  <a:lnTo>
                    <a:pt x="1523" y="1524"/>
                  </a:lnTo>
                  <a:lnTo>
                    <a:pt x="0" y="4572"/>
                  </a:lnTo>
                  <a:lnTo>
                    <a:pt x="0" y="471678"/>
                  </a:lnTo>
                  <a:lnTo>
                    <a:pt x="1524" y="474726"/>
                  </a:lnTo>
                  <a:lnTo>
                    <a:pt x="4572" y="476250"/>
                  </a:lnTo>
                  <a:lnTo>
                    <a:pt x="4572" y="9906"/>
                  </a:lnTo>
                  <a:lnTo>
                    <a:pt x="9906" y="4572"/>
                  </a:lnTo>
                  <a:lnTo>
                    <a:pt x="9906" y="9906"/>
                  </a:lnTo>
                  <a:lnTo>
                    <a:pt x="1972056" y="9906"/>
                  </a:lnTo>
                  <a:lnTo>
                    <a:pt x="1972056" y="4572"/>
                  </a:lnTo>
                  <a:lnTo>
                    <a:pt x="1976627" y="9906"/>
                  </a:lnTo>
                  <a:lnTo>
                    <a:pt x="1976627" y="476250"/>
                  </a:lnTo>
                  <a:lnTo>
                    <a:pt x="1979676" y="474726"/>
                  </a:lnTo>
                  <a:lnTo>
                    <a:pt x="1981200" y="471678"/>
                  </a:lnTo>
                  <a:close/>
                </a:path>
                <a:path w="1981200" h="476250">
                  <a:moveTo>
                    <a:pt x="9906" y="9906"/>
                  </a:moveTo>
                  <a:lnTo>
                    <a:pt x="9906" y="4572"/>
                  </a:lnTo>
                  <a:lnTo>
                    <a:pt x="4572" y="9906"/>
                  </a:lnTo>
                  <a:lnTo>
                    <a:pt x="9906" y="9906"/>
                  </a:lnTo>
                  <a:close/>
                </a:path>
                <a:path w="1981200" h="476250">
                  <a:moveTo>
                    <a:pt x="9906" y="467106"/>
                  </a:moveTo>
                  <a:lnTo>
                    <a:pt x="9906" y="9906"/>
                  </a:lnTo>
                  <a:lnTo>
                    <a:pt x="4572" y="9906"/>
                  </a:lnTo>
                  <a:lnTo>
                    <a:pt x="4572" y="467106"/>
                  </a:lnTo>
                  <a:lnTo>
                    <a:pt x="9906" y="467106"/>
                  </a:lnTo>
                  <a:close/>
                </a:path>
                <a:path w="1981200" h="476250">
                  <a:moveTo>
                    <a:pt x="1976627" y="467106"/>
                  </a:moveTo>
                  <a:lnTo>
                    <a:pt x="4572" y="467106"/>
                  </a:lnTo>
                  <a:lnTo>
                    <a:pt x="9906" y="471678"/>
                  </a:lnTo>
                  <a:lnTo>
                    <a:pt x="9906" y="476250"/>
                  </a:lnTo>
                  <a:lnTo>
                    <a:pt x="1972056" y="476250"/>
                  </a:lnTo>
                  <a:lnTo>
                    <a:pt x="1972056" y="471678"/>
                  </a:lnTo>
                  <a:lnTo>
                    <a:pt x="1976627" y="467106"/>
                  </a:lnTo>
                  <a:close/>
                </a:path>
                <a:path w="1981200" h="476250">
                  <a:moveTo>
                    <a:pt x="9906" y="476250"/>
                  </a:moveTo>
                  <a:lnTo>
                    <a:pt x="9906" y="471678"/>
                  </a:lnTo>
                  <a:lnTo>
                    <a:pt x="4572" y="467106"/>
                  </a:lnTo>
                  <a:lnTo>
                    <a:pt x="4572" y="476250"/>
                  </a:lnTo>
                  <a:lnTo>
                    <a:pt x="9906" y="476250"/>
                  </a:lnTo>
                  <a:close/>
                </a:path>
                <a:path w="1981200" h="476250">
                  <a:moveTo>
                    <a:pt x="1976627" y="9906"/>
                  </a:moveTo>
                  <a:lnTo>
                    <a:pt x="1972056" y="4572"/>
                  </a:lnTo>
                  <a:lnTo>
                    <a:pt x="1972056" y="9906"/>
                  </a:lnTo>
                  <a:lnTo>
                    <a:pt x="1976627" y="9906"/>
                  </a:lnTo>
                  <a:close/>
                </a:path>
                <a:path w="1981200" h="476250">
                  <a:moveTo>
                    <a:pt x="1976627" y="467106"/>
                  </a:moveTo>
                  <a:lnTo>
                    <a:pt x="1976627" y="9906"/>
                  </a:lnTo>
                  <a:lnTo>
                    <a:pt x="1972056" y="9906"/>
                  </a:lnTo>
                  <a:lnTo>
                    <a:pt x="1972056" y="467106"/>
                  </a:lnTo>
                  <a:lnTo>
                    <a:pt x="1976627" y="467106"/>
                  </a:lnTo>
                  <a:close/>
                </a:path>
                <a:path w="1981200" h="476250">
                  <a:moveTo>
                    <a:pt x="1976627" y="476250"/>
                  </a:moveTo>
                  <a:lnTo>
                    <a:pt x="1976627" y="467106"/>
                  </a:lnTo>
                  <a:lnTo>
                    <a:pt x="1972056" y="471678"/>
                  </a:lnTo>
                  <a:lnTo>
                    <a:pt x="1972056" y="476250"/>
                  </a:lnTo>
                  <a:lnTo>
                    <a:pt x="1976627" y="476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82247" y="5353050"/>
              <a:ext cx="3204033" cy="4726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3346" y="728726"/>
            <a:ext cx="32492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Virtual LANs</a:t>
            </a:r>
            <a:r>
              <a:rPr spc="-100" dirty="0"/>
              <a:t> </a:t>
            </a:r>
            <a:r>
              <a:rPr spc="-5"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43760" y="2059991"/>
            <a:ext cx="6768465" cy="1198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VLANs (Virtual LANs) splits one physical LAN into  multiple logical LANs to ease management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tasks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Ports are “colored” according </a:t>
            </a:r>
            <a:r>
              <a:rPr sz="2400" dirty="0">
                <a:latin typeface="Arial"/>
                <a:cs typeface="Arial"/>
              </a:rPr>
              <a:t>to their </a:t>
            </a:r>
            <a:r>
              <a:rPr sz="2400" spc="-5" dirty="0">
                <a:latin typeface="Arial"/>
                <a:cs typeface="Arial"/>
              </a:rPr>
              <a:t>VLAN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9922" y="3394709"/>
            <a:ext cx="8259318" cy="2939796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15338" y="728726"/>
            <a:ext cx="6425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Virtual </a:t>
            </a:r>
            <a:r>
              <a:rPr spc="-5" dirty="0"/>
              <a:t>LANs (2) </a:t>
            </a:r>
            <a:r>
              <a:rPr dirty="0"/>
              <a:t>– IEEE</a:t>
            </a:r>
            <a:r>
              <a:rPr spc="-125" dirty="0"/>
              <a:t> </a:t>
            </a:r>
            <a:r>
              <a:rPr spc="-5" dirty="0"/>
              <a:t>802.1Q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7073900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Bridges need to be aware of VLANs to support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them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In 802.1Q, frames are tagged with their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“color”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Legacy switches with no tags are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supported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3633977"/>
            <a:ext cx="8001000" cy="2791206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15338" y="728726"/>
            <a:ext cx="6425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Virtual </a:t>
            </a:r>
            <a:r>
              <a:rPr spc="-5" dirty="0"/>
              <a:t>LANs (3) </a:t>
            </a:r>
            <a:r>
              <a:rPr dirty="0"/>
              <a:t>– IEEE</a:t>
            </a:r>
            <a:r>
              <a:rPr spc="-125" dirty="0"/>
              <a:t> </a:t>
            </a:r>
            <a:r>
              <a:rPr spc="-5" dirty="0"/>
              <a:t>802.1Q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6868795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802.1Q </a:t>
            </a:r>
            <a:r>
              <a:rPr sz="2400" dirty="0">
                <a:latin typeface="Arial"/>
                <a:cs typeface="Arial"/>
              </a:rPr>
              <a:t>frames </a:t>
            </a:r>
            <a:r>
              <a:rPr sz="2400" spc="-10" dirty="0">
                <a:latin typeface="Arial"/>
                <a:cs typeface="Arial"/>
              </a:rPr>
              <a:t>carry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color tag (VLAN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identifier)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Length/Type value is 0x8100 for VLAN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protocol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4305" y="3295650"/>
            <a:ext cx="8229600" cy="273405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09591" y="3022346"/>
            <a:ext cx="83946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End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47464" y="4368038"/>
            <a:ext cx="1363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7E7E7E"/>
                </a:solidFill>
              </a:rPr>
              <a:t>Chapter</a:t>
            </a:r>
            <a:r>
              <a:rPr sz="2400" spc="-80" dirty="0">
                <a:solidFill>
                  <a:srgbClr val="7E7E7E"/>
                </a:solidFill>
              </a:rPr>
              <a:t> </a:t>
            </a:r>
            <a:r>
              <a:rPr sz="2400" dirty="0">
                <a:solidFill>
                  <a:srgbClr val="7E7E7E"/>
                </a:solidFill>
              </a:rPr>
              <a:t>4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19400" y="354930"/>
            <a:ext cx="4419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PURE </a:t>
            </a:r>
            <a:r>
              <a:rPr dirty="0"/>
              <a:t>ALOHA</a:t>
            </a:r>
            <a:r>
              <a:rPr spc="-105" dirty="0"/>
              <a:t> 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63039" y="3259752"/>
            <a:ext cx="101600" cy="340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</a:pPr>
            <a:r>
              <a:rPr sz="2400" dirty="0">
                <a:latin typeface="Arial"/>
                <a:cs typeface="Arial"/>
              </a:rPr>
              <a:t>`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8F44CE-547C-4202-8A84-AAF7B39485BB}"/>
              </a:ext>
            </a:extLst>
          </p:cNvPr>
          <p:cNvSpPr/>
          <p:nvPr/>
        </p:nvSpPr>
        <p:spPr>
          <a:xfrm>
            <a:off x="939876" y="1615588"/>
            <a:ext cx="8178648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err="1"/>
              <a:t>ALOHAnet</a:t>
            </a:r>
            <a:r>
              <a:rPr lang="en-US" sz="2800" dirty="0"/>
              <a:t>, also known as the </a:t>
            </a:r>
            <a:r>
              <a:rPr lang="en-US" sz="2800" b="1" dirty="0"/>
              <a:t>ALOHA System, </a:t>
            </a:r>
            <a:r>
              <a:rPr lang="en-US" sz="2800" dirty="0"/>
              <a:t>or simply </a:t>
            </a:r>
            <a:r>
              <a:rPr lang="en-US" sz="2800" b="1" dirty="0"/>
              <a:t>ALOHA</a:t>
            </a:r>
            <a:r>
              <a:rPr lang="en-US" sz="2800" dirty="0"/>
              <a:t>, was a pioneering computer networking system developed at the University of Hawaii.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ALOHAnet</a:t>
            </a:r>
            <a:r>
              <a:rPr lang="en-US" sz="2800" dirty="0"/>
              <a:t> became operational in June, 1971, providing the first public demonstration of a wireless packet data network.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ALOHA originally stood </a:t>
            </a:r>
            <a:r>
              <a:rPr lang="en-US" sz="2800"/>
              <a:t>for “Additive </a:t>
            </a:r>
            <a:r>
              <a:rPr lang="en-US" sz="2800" dirty="0"/>
              <a:t>Links On-line </a:t>
            </a:r>
            <a:r>
              <a:rPr lang="en-US" sz="2800"/>
              <a:t>Hawaii Area”</a:t>
            </a:r>
            <a:endParaRPr lang="en-IN" sz="2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19400" y="354930"/>
            <a:ext cx="4419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PURE </a:t>
            </a:r>
            <a:r>
              <a:rPr dirty="0"/>
              <a:t>ALOHA</a:t>
            </a:r>
            <a:r>
              <a:rPr spc="-105" dirty="0"/>
              <a:t> 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63039" y="3259752"/>
            <a:ext cx="101600" cy="340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</a:pPr>
            <a:r>
              <a:rPr sz="2400" dirty="0">
                <a:latin typeface="Arial"/>
                <a:cs typeface="Arial"/>
              </a:rPr>
              <a:t>`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64860" y="1491964"/>
            <a:ext cx="8178648" cy="151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P</a:t>
            </a:r>
            <a:r>
              <a:rPr sz="2400" spc="-5" dirty="0">
                <a:latin typeface="Arial"/>
                <a:cs typeface="Arial"/>
              </a:rPr>
              <a:t>ure ALOHA</a:t>
            </a:r>
            <a:endParaRPr lang="en-US" sz="2400" spc="-5" dirty="0">
              <a:latin typeface="Arial"/>
              <a:cs typeface="Arial"/>
            </a:endParaRP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U</a:t>
            </a:r>
            <a:r>
              <a:rPr sz="2400" spc="-5" dirty="0">
                <a:latin typeface="Arial"/>
                <a:cs typeface="Arial"/>
              </a:rPr>
              <a:t>sers transmit frames whenever they  have data;</a:t>
            </a:r>
            <a:endParaRPr lang="en-US" sz="2400" spc="-5" dirty="0">
              <a:latin typeface="Arial"/>
              <a:cs typeface="Arial"/>
            </a:endParaRP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If the frame is destroyed (Collison occurs), users waits a random amount of time and sends it again.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5F1326C-069C-4B6F-98C3-A41E6F9E048C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502920" y="3259752"/>
            <a:ext cx="9052560" cy="4157718"/>
            <a:chOff x="457200" y="1363663"/>
            <a:chExt cx="8229600" cy="4656137"/>
          </a:xfrm>
        </p:grpSpPr>
        <p:pic>
          <p:nvPicPr>
            <p:cNvPr id="8" name="Picture 7" descr="04_Page_01.tif">
              <a:extLst>
                <a:ext uri="{FF2B5EF4-FFF2-40B4-BE49-F238E27FC236}">
                  <a16:creationId xmlns:a16="http://schemas.microsoft.com/office/drawing/2014/main" id="{F8636522-8A45-477E-B2A4-D1B2557BF5B8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</a:blip>
            <a:stretch>
              <a:fillRect/>
            </a:stretch>
          </p:blipFill>
          <p:spPr>
            <a:xfrm>
              <a:off x="685800" y="1363663"/>
              <a:ext cx="7772400" cy="4130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D51CA4C-3584-4958-ADAE-DA90A025998B}"/>
                </a:ext>
              </a:extLst>
            </p:cNvPr>
            <p:cNvSpPr/>
            <p:nvPr/>
          </p:nvSpPr>
          <p:spPr>
            <a:xfrm>
              <a:off x="457200" y="5676900"/>
              <a:ext cx="8229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200" dirty="0"/>
                <a:t>In pure ALOHA, frames are transmitted at completely arbitrary times.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9841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407</TotalTime>
  <Words>3844</Words>
  <Application>Microsoft Office PowerPoint</Application>
  <PresentationFormat>Custom</PresentationFormat>
  <Paragraphs>474</Paragraphs>
  <Slides>78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5" baseType="lpstr">
      <vt:lpstr>Wingdings</vt:lpstr>
      <vt:lpstr>Calibri</vt:lpstr>
      <vt:lpstr>Cambria Math</vt:lpstr>
      <vt:lpstr>Times New Roman</vt:lpstr>
      <vt:lpstr>Symbol</vt:lpstr>
      <vt:lpstr>Arial</vt:lpstr>
      <vt:lpstr>Office Theme</vt:lpstr>
      <vt:lpstr>The Medium Access Control Sublayer Chapter 4 </vt:lpstr>
      <vt:lpstr>The MAC Sublayer</vt:lpstr>
      <vt:lpstr>Medium Access Control Sublayer</vt:lpstr>
      <vt:lpstr>Channel Allocation Problem </vt:lpstr>
      <vt:lpstr>Static Allocation: Performance of FDM</vt:lpstr>
      <vt:lpstr>Dynamic Channel Allocation</vt:lpstr>
      <vt:lpstr>Multiple Access Protocols</vt:lpstr>
      <vt:lpstr>PURE ALOHA </vt:lpstr>
      <vt:lpstr>PURE ALOHA </vt:lpstr>
      <vt:lpstr>Efficiency of  Pure ALOHA </vt:lpstr>
      <vt:lpstr>ALOHA (2)</vt:lpstr>
      <vt:lpstr>Slotted ALOHA</vt:lpstr>
      <vt:lpstr>Efficiency of  Slotted  ALOHA </vt:lpstr>
      <vt:lpstr>ALOHA</vt:lpstr>
      <vt:lpstr>Carrier Sense Multiple Access (CSMA)</vt:lpstr>
      <vt:lpstr>1-Persistent CSMA Protocol </vt:lpstr>
      <vt:lpstr>Nonpersistent CSMA Protocol </vt:lpstr>
      <vt:lpstr>p-persistent CSMA Protocol </vt:lpstr>
      <vt:lpstr>PowerPoint Presentation</vt:lpstr>
      <vt:lpstr>CSMA with Collision detection </vt:lpstr>
      <vt:lpstr>CSMA (3) – Collision Detection</vt:lpstr>
      <vt:lpstr>Collision-Free Protocols </vt:lpstr>
      <vt:lpstr> Bitmap Collision-free protocol</vt:lpstr>
      <vt:lpstr> Token Ring-Collision free protocol</vt:lpstr>
      <vt:lpstr>Countdown-Collision Free Protocol</vt:lpstr>
      <vt:lpstr>Limited-Contention Protocols </vt:lpstr>
      <vt:lpstr>Limited Contention (2) –Adaptive Tree Walk</vt:lpstr>
      <vt:lpstr>Wireless LAN Protocols (1)</vt:lpstr>
      <vt:lpstr>Wireless LANs (2) – Hidden terminals</vt:lpstr>
      <vt:lpstr>Wireless LANs (3) – Exposed terminals</vt:lpstr>
      <vt:lpstr>Wireless LANs (4) – MACA</vt:lpstr>
      <vt:lpstr>Ethernet</vt:lpstr>
      <vt:lpstr>Classic Ethernet (1) – Physical Layer</vt:lpstr>
      <vt:lpstr>Classic Ethernet (2) – MAC</vt:lpstr>
      <vt:lpstr>Classic Ethernet (3) – MAC</vt:lpstr>
      <vt:lpstr>Classic Ethernet (4) – Performance</vt:lpstr>
      <vt:lpstr>Switched/Fast Ethernet (1)</vt:lpstr>
      <vt:lpstr>Switched/Fast Ethernet (2)</vt:lpstr>
      <vt:lpstr>Switched/Fast Ethernet (3)</vt:lpstr>
      <vt:lpstr>Gigabit / 10 Gigabit Ethernet (1)</vt:lpstr>
      <vt:lpstr>Gigabit / 10 Gigabit Ethernet (1)</vt:lpstr>
      <vt:lpstr>Wireless LANs</vt:lpstr>
      <vt:lpstr>802.11 Architecture/Protocol Stack (1)</vt:lpstr>
      <vt:lpstr>PowerPoint Presentation</vt:lpstr>
      <vt:lpstr>802.11 physical layer</vt:lpstr>
      <vt:lpstr>802.11 MAC (1)</vt:lpstr>
      <vt:lpstr>PowerPoint Presentation</vt:lpstr>
      <vt:lpstr>802.11 MAC (3)</vt:lpstr>
      <vt:lpstr>802.11 Frames</vt:lpstr>
      <vt:lpstr>Broadband Wireless</vt:lpstr>
      <vt:lpstr>PowerPoint Presentation</vt:lpstr>
      <vt:lpstr>802.16 Architecture/Protocol Stack (2)</vt:lpstr>
      <vt:lpstr>802.16 Physical Layer</vt:lpstr>
      <vt:lpstr>802.16 MAC</vt:lpstr>
      <vt:lpstr>802.16 Frames</vt:lpstr>
      <vt:lpstr>Bluetooth</vt:lpstr>
      <vt:lpstr>Bluetooth Architecture</vt:lpstr>
      <vt:lpstr>Bluetooth Applications / Protocol Stack</vt:lpstr>
      <vt:lpstr>Bluetooth Radio / Link Layers</vt:lpstr>
      <vt:lpstr>Bluetooth Frames</vt:lpstr>
      <vt:lpstr>RFID</vt:lpstr>
      <vt:lpstr>Gen 2 Architecture</vt:lpstr>
      <vt:lpstr>Gen 2 Physical Layer</vt:lpstr>
      <vt:lpstr>Gen 2 Tag Identification Layer</vt:lpstr>
      <vt:lpstr>Gen 2 Frames</vt:lpstr>
      <vt:lpstr>Data Link Layer Switching</vt:lpstr>
      <vt:lpstr>Uses of Bridges</vt:lpstr>
      <vt:lpstr>Learning Bridges (1)</vt:lpstr>
      <vt:lpstr>Learning Bridges (2)</vt:lpstr>
      <vt:lpstr>Learning Bridges (3)</vt:lpstr>
      <vt:lpstr>Spanning Tree (1) – Problem</vt:lpstr>
      <vt:lpstr>Spanning Tree (2) – Algorithm</vt:lpstr>
      <vt:lpstr>Spanning Tree (3) – Example</vt:lpstr>
      <vt:lpstr>Repeaters, Hubs, Bridges, Switches,  Routers, &amp; Gateways</vt:lpstr>
      <vt:lpstr>Virtual LANs (1)</vt:lpstr>
      <vt:lpstr>Virtual LANs (2) – IEEE 802.1Q</vt:lpstr>
      <vt:lpstr>Virtual LANs (3) – IEEE 802.1Q</vt:lpstr>
      <vt:lpstr>Chapter 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Chapter4-MediumAccessControlSubLayer.pptx</dc:title>
  <dc:creator>djw</dc:creator>
  <cp:lastModifiedBy>Krishna Reddy P</cp:lastModifiedBy>
  <cp:revision>57</cp:revision>
  <dcterms:created xsi:type="dcterms:W3CDTF">2020-09-28T08:17:06Z</dcterms:created>
  <dcterms:modified xsi:type="dcterms:W3CDTF">2021-11-12T03:21:04Z</dcterms:modified>
</cp:coreProperties>
</file>